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68" r:id="rId3"/>
    <p:sldId id="284" r:id="rId4"/>
    <p:sldId id="285" r:id="rId5"/>
    <p:sldId id="283" r:id="rId6"/>
    <p:sldId id="280" r:id="rId7"/>
    <p:sldId id="273" r:id="rId8"/>
    <p:sldId id="279" r:id="rId9"/>
    <p:sldId id="278" r:id="rId10"/>
    <p:sldId id="282" r:id="rId11"/>
    <p:sldId id="272" r:id="rId12"/>
    <p:sldId id="281" r:id="rId13"/>
    <p:sldId id="274" r:id="rId14"/>
    <p:sldId id="286" r:id="rId15"/>
    <p:sldId id="289" r:id="rId16"/>
    <p:sldId id="276" r:id="rId17"/>
    <p:sldId id="291" r:id="rId18"/>
    <p:sldId id="292" r:id="rId19"/>
    <p:sldId id="277" r:id="rId20"/>
    <p:sldId id="264" r:id="rId21"/>
    <p:sldId id="260" r:id="rId22"/>
  </p:sldIdLst>
  <p:sldSz cx="10312400" cy="7734300"/>
  <p:notesSz cx="6858000" cy="91440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5" autoAdjust="0"/>
    <p:restoredTop sz="94673" autoAdjust="0"/>
  </p:normalViewPr>
  <p:slideViewPr>
    <p:cSldViewPr snapToGrid="0">
      <p:cViewPr>
        <p:scale>
          <a:sx n="90" d="100"/>
          <a:sy n="90" d="100"/>
        </p:scale>
        <p:origin x="-72" y="-72"/>
      </p:cViewPr>
      <p:guideLst>
        <p:guide orient="horz" pos="2436"/>
        <p:guide pos="32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11607225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542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444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444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444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444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444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Можно прошлогодние баннеры </a:t>
            </a:r>
            <a:r>
              <a:rPr lang="ru-RU" smtClean="0"/>
              <a:t>убрать </a:t>
            </a:r>
            <a:r>
              <a:rPr lang="ru-RU" baseline="0" smtClean="0"/>
              <a:t>и </a:t>
            </a:r>
            <a:r>
              <a:rPr lang="ru-RU" baseline="0" dirty="0" smtClean="0"/>
              <a:t>просто написать </a:t>
            </a:r>
            <a:r>
              <a:rPr lang="ru-RU" baseline="0" smtClean="0"/>
              <a:t>названия мероприятий</a:t>
            </a:r>
            <a:r>
              <a:rPr lang="ru-RU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444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Можно прошлогодние баннеры </a:t>
            </a:r>
            <a:r>
              <a:rPr lang="ru-RU" smtClean="0"/>
              <a:t>убрать </a:t>
            </a:r>
            <a:r>
              <a:rPr lang="ru-RU" baseline="0" smtClean="0"/>
              <a:t>и </a:t>
            </a:r>
            <a:r>
              <a:rPr lang="ru-RU" baseline="0" dirty="0" smtClean="0"/>
              <a:t>просто написать </a:t>
            </a:r>
            <a:r>
              <a:rPr lang="ru-RU" baseline="0" smtClean="0"/>
              <a:t>названия мероприятий</a:t>
            </a:r>
            <a:r>
              <a:rPr lang="ru-RU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444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Можно прошлогодние баннеры </a:t>
            </a:r>
            <a:r>
              <a:rPr lang="ru-RU" smtClean="0"/>
              <a:t>убрать </a:t>
            </a:r>
            <a:r>
              <a:rPr lang="ru-RU" baseline="0" smtClean="0"/>
              <a:t>и </a:t>
            </a:r>
            <a:r>
              <a:rPr lang="ru-RU" baseline="0" dirty="0" smtClean="0"/>
              <a:t>просто написать </a:t>
            </a:r>
            <a:r>
              <a:rPr lang="ru-RU" baseline="0" smtClean="0"/>
              <a:t>названия мероприятий</a:t>
            </a:r>
            <a:r>
              <a:rPr lang="ru-RU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444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Можно прошлогодние баннеры </a:t>
            </a:r>
            <a:r>
              <a:rPr lang="ru-RU" smtClean="0"/>
              <a:t>убрать </a:t>
            </a:r>
            <a:r>
              <a:rPr lang="ru-RU" baseline="0" smtClean="0"/>
              <a:t>и </a:t>
            </a:r>
            <a:r>
              <a:rPr lang="ru-RU" baseline="0" dirty="0" smtClean="0"/>
              <a:t>просто написать </a:t>
            </a:r>
            <a:r>
              <a:rPr lang="ru-RU" baseline="0" smtClean="0"/>
              <a:t>названия мероприятий</a:t>
            </a:r>
            <a:r>
              <a:rPr lang="ru-RU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444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44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444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444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444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444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444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444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444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44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цв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774026" y="0"/>
            <a:ext cx="8772288" cy="1770610"/>
          </a:xfrm>
          <a:prstGeom prst="rect">
            <a:avLst/>
          </a:prstGeom>
        </p:spPr>
        <p:txBody>
          <a:bodyPr anchor="b"/>
          <a:lstStyle>
            <a:lvl1pPr>
              <a:defRPr sz="6700">
                <a:solidFill>
                  <a:srgbClr val="0072BC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700">
                <a:solidFill>
                  <a:srgbClr val="0072BC"/>
                </a:solidFill>
              </a:rPr>
              <a:t>Образец заголовка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774026" y="1923806"/>
            <a:ext cx="7740255" cy="251475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700"/>
            </a:lvl1pPr>
          </a:lstStyle>
          <a:p>
            <a:pPr lvl="0">
              <a:defRPr sz="1800"/>
            </a:pPr>
            <a:r>
              <a:rPr sz="2700"/>
              <a:t>Образец подзаголовка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7288738" y="7106518"/>
            <a:ext cx="2322077" cy="2819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710866" y="0"/>
            <a:ext cx="3328579" cy="2322195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pPr lvl="0">
              <a:defRPr sz="1800"/>
            </a:pPr>
            <a:r>
              <a:rPr sz="3600"/>
              <a:t>Образец заголовка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710866" y="2322195"/>
            <a:ext cx="3328579" cy="541210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/>
            </a:lvl1pPr>
          </a:lstStyle>
          <a:p>
            <a:pPr lvl="0"/>
            <a:r>
              <a:t>Образец текста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900"/>
              <a:t>Образец заголовка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100"/>
              <a:t>Образец текста</a:t>
            </a:r>
          </a:p>
          <a:p>
            <a:pPr lvl="1">
              <a:defRPr sz="1800"/>
            </a:pPr>
            <a:r>
              <a:rPr sz="3100"/>
              <a:t>Второй уровень</a:t>
            </a:r>
          </a:p>
          <a:p>
            <a:pPr lvl="2">
              <a:defRPr sz="1800"/>
            </a:pPr>
            <a:r>
              <a:rPr sz="3100"/>
              <a:t>Третий уровень</a:t>
            </a:r>
          </a:p>
          <a:p>
            <a:pPr lvl="3">
              <a:defRPr sz="1800"/>
            </a:pPr>
            <a:r>
              <a:rPr sz="3100"/>
              <a:t>Четвертый уровень</a:t>
            </a:r>
          </a:p>
          <a:p>
            <a:pPr lvl="4">
              <a:defRPr sz="1800"/>
            </a:pPr>
            <a:r>
              <a:rPr sz="3100"/>
              <a:t>Пятый уровень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7385491" y="0"/>
            <a:ext cx="2225324" cy="738408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900"/>
              <a:t>Образец заголовка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709523" y="412118"/>
            <a:ext cx="6546965" cy="732218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100"/>
              <a:t>Образец текста</a:t>
            </a:r>
          </a:p>
          <a:p>
            <a:pPr lvl="1">
              <a:defRPr sz="1800"/>
            </a:pPr>
            <a:r>
              <a:rPr sz="3100"/>
              <a:t>Второй уровень</a:t>
            </a:r>
          </a:p>
          <a:p>
            <a:pPr lvl="2">
              <a:defRPr sz="1800"/>
            </a:pPr>
            <a:r>
              <a:rPr sz="3100"/>
              <a:t>Третий уровень</a:t>
            </a:r>
          </a:p>
          <a:p>
            <a:pPr lvl="3">
              <a:defRPr sz="1800"/>
            </a:pPr>
            <a:r>
              <a:rPr sz="3100"/>
              <a:t>Четвертый уровень</a:t>
            </a:r>
          </a:p>
          <a:p>
            <a:pPr lvl="4">
              <a:defRPr sz="1800"/>
            </a:pPr>
            <a:r>
              <a:rPr sz="3100"/>
              <a:t>Пятый уровень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1290637" y="0"/>
            <a:ext cx="7739063" cy="3962400"/>
          </a:xfrm>
          <a:prstGeom prst="rect">
            <a:avLst/>
          </a:prstGeom>
        </p:spPr>
        <p:txBody>
          <a:bodyPr anchor="b"/>
          <a:lstStyle>
            <a:lvl1pPr algn="ctr" defTabSz="914400"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1290637" y="4065587"/>
            <a:ext cx="7739063" cy="3668713"/>
          </a:xfrm>
          <a:prstGeom prst="rect">
            <a:avLst/>
          </a:prstGeom>
        </p:spPr>
        <p:txBody>
          <a:bodyPr/>
          <a:lstStyle>
            <a:lvl1pPr marL="0" indent="0" algn="ctr" defTabSz="914400">
              <a:spcBef>
                <a:spcPts val="1000"/>
              </a:spcBef>
              <a:buSzTx/>
              <a:buFontTx/>
              <a:buNone/>
              <a:defRPr sz="2400"/>
            </a:lvl1pPr>
          </a:lstStyle>
          <a:p>
            <a:pPr lvl="0">
              <a:defRPr sz="1800"/>
            </a:pPr>
            <a:r>
              <a:rPr sz="2400"/>
              <a:t>Образец подзаголовка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709612" y="260350"/>
            <a:ext cx="8901113" cy="18002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709612" y="2060575"/>
            <a:ext cx="8901113" cy="5673725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704850" y="0"/>
            <a:ext cx="8901114" cy="5149850"/>
          </a:xfrm>
          <a:prstGeom prst="rect">
            <a:avLst/>
          </a:prstGeom>
        </p:spPr>
        <p:txBody>
          <a:bodyPr anchor="b"/>
          <a:lstStyle>
            <a:lvl1pPr defTabSz="914400"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xfrm>
            <a:off x="704850" y="5180012"/>
            <a:ext cx="8901114" cy="2554288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Образец текста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xfrm>
            <a:off x="709612" y="260350"/>
            <a:ext cx="8901113" cy="18002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xfrm>
            <a:off x="709612" y="2060575"/>
            <a:ext cx="4373564" cy="5673725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711200" y="412750"/>
            <a:ext cx="8901114" cy="14954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70" name="Shape 70"/>
          <p:cNvSpPr>
            <a:spLocks noGrp="1"/>
          </p:cNvSpPr>
          <p:nvPr>
            <p:ph type="body" idx="1"/>
          </p:nvPr>
        </p:nvSpPr>
        <p:spPr>
          <a:xfrm>
            <a:off x="711200" y="1897063"/>
            <a:ext cx="4365625" cy="930276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2400" b="1"/>
            </a:lvl1pPr>
          </a:lstStyle>
          <a:p>
            <a:pPr lvl="0">
              <a:defRPr sz="1800" b="0"/>
            </a:pPr>
            <a:r>
              <a:rPr sz="2400" b="1"/>
              <a:t>Образец текста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09612" y="412750"/>
            <a:ext cx="8901113" cy="14954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Шаблон стран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082887" y="0"/>
            <a:ext cx="8772288" cy="1770610"/>
          </a:xfrm>
          <a:prstGeom prst="rect">
            <a:avLst/>
          </a:prstGeom>
        </p:spPr>
        <p:txBody>
          <a:bodyPr anchor="b"/>
          <a:lstStyle>
            <a:lvl1pPr>
              <a:defRPr sz="6700" b="1">
                <a:latin typeface="Calibri" panose="020F0502020204030204" pitchFamily="34" charset="0"/>
              </a:defRPr>
            </a:lvl1pPr>
          </a:lstStyle>
          <a:p>
            <a:pPr lvl="0">
              <a:defRPr sz="1800"/>
            </a:pPr>
            <a:r>
              <a:rPr sz="6700" dirty="0" err="1"/>
              <a:t>Образец</a:t>
            </a:r>
            <a:r>
              <a:rPr sz="6700" dirty="0"/>
              <a:t> </a:t>
            </a:r>
            <a:r>
              <a:rPr sz="6700" dirty="0" err="1"/>
              <a:t>заголовка</a:t>
            </a:r>
            <a:endParaRPr sz="6700" dirty="0"/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082887" y="1772267"/>
            <a:ext cx="7740255" cy="251475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700">
                <a:solidFill>
                  <a:srgbClr val="535353"/>
                </a:solidFill>
                <a:latin typeface="Calibri" panose="020F0502020204030204" pitchFamily="34" charset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dirty="0" err="1">
                <a:solidFill>
                  <a:srgbClr val="535353"/>
                </a:solidFill>
              </a:rPr>
              <a:t>Образец</a:t>
            </a:r>
            <a:r>
              <a:rPr sz="2700" dirty="0">
                <a:solidFill>
                  <a:srgbClr val="535353"/>
                </a:solidFill>
              </a:rPr>
              <a:t> </a:t>
            </a:r>
            <a:r>
              <a:rPr sz="2700" dirty="0" err="1">
                <a:solidFill>
                  <a:srgbClr val="535353"/>
                </a:solidFill>
              </a:rPr>
              <a:t>подзаголовка</a:t>
            </a:r>
            <a:endParaRPr sz="2700" dirty="0">
              <a:solidFill>
                <a:srgbClr val="535353"/>
              </a:solidFill>
            </a:endParaRP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7491938" y="7018699"/>
            <a:ext cx="2322077" cy="2819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711200" y="0"/>
            <a:ext cx="3328988" cy="2322513"/>
          </a:xfrm>
          <a:prstGeom prst="rect">
            <a:avLst/>
          </a:prstGeom>
        </p:spPr>
        <p:txBody>
          <a:bodyPr anchor="b"/>
          <a:lstStyle>
            <a:lvl1pPr defTabSz="914400"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xfrm>
            <a:off x="4387850" y="1114425"/>
            <a:ext cx="5224463" cy="6619876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3200"/>
            </a:lvl1pPr>
            <a:lvl2pPr marL="718457" indent="-261257" defTabSz="914400">
              <a:spcBef>
                <a:spcPts val="1000"/>
              </a:spcBef>
              <a:defRPr sz="3200"/>
            </a:lvl2pPr>
            <a:lvl3pPr marL="1219200" indent="-304800" defTabSz="914400">
              <a:spcBef>
                <a:spcPts val="1000"/>
              </a:spcBef>
              <a:defRPr sz="3200"/>
            </a:lvl3pPr>
            <a:lvl4pPr marL="1737360" indent="-365760" defTabSz="914400">
              <a:spcBef>
                <a:spcPts val="1000"/>
              </a:spcBef>
              <a:defRPr sz="3200"/>
            </a:lvl4pPr>
            <a:lvl5pPr marL="2194560" indent="-365760" defTabSz="914400">
              <a:spcBef>
                <a:spcPts val="10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Образец текста</a:t>
            </a:r>
          </a:p>
          <a:p>
            <a:pPr lvl="1">
              <a:defRPr sz="1800"/>
            </a:pPr>
            <a:r>
              <a:rPr sz="3200"/>
              <a:t>Второй уровень</a:t>
            </a:r>
          </a:p>
          <a:p>
            <a:pPr lvl="2">
              <a:defRPr sz="1800"/>
            </a:pPr>
            <a:r>
              <a:rPr sz="3200"/>
              <a:t>Третий уровень</a:t>
            </a:r>
          </a:p>
          <a:p>
            <a:pPr lvl="3">
              <a:defRPr sz="1800"/>
            </a:pPr>
            <a:r>
              <a:rPr sz="3200"/>
              <a:t>Четвертый уровень</a:t>
            </a:r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711200" y="0"/>
            <a:ext cx="3328988" cy="2322513"/>
          </a:xfrm>
          <a:prstGeom prst="rect">
            <a:avLst/>
          </a:prstGeom>
        </p:spPr>
        <p:txBody>
          <a:bodyPr anchor="b"/>
          <a:lstStyle>
            <a:lvl1pPr defTabSz="914400"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711200" y="2322513"/>
            <a:ext cx="3328988" cy="5411787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1600"/>
            </a:lvl1pPr>
          </a:lstStyle>
          <a:p>
            <a:pPr lvl="0">
              <a:defRPr sz="1800"/>
            </a:pPr>
            <a:r>
              <a:rPr sz="1600"/>
              <a:t>Образец текста</a:t>
            </a:r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xfrm>
            <a:off x="709612" y="260350"/>
            <a:ext cx="8901113" cy="18002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xfrm>
            <a:off x="709612" y="2060575"/>
            <a:ext cx="8901113" cy="5673725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7386638" y="0"/>
            <a:ext cx="2224088" cy="7385050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91" name="Shape 91"/>
          <p:cNvSpPr>
            <a:spLocks noGrp="1"/>
          </p:cNvSpPr>
          <p:nvPr>
            <p:ph type="body" idx="1"/>
          </p:nvPr>
        </p:nvSpPr>
        <p:spPr>
          <a:xfrm>
            <a:off x="709612" y="412750"/>
            <a:ext cx="6524626" cy="7321550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92" name="Shape 92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290637" y="0"/>
            <a:ext cx="7739063" cy="3962400"/>
          </a:xfrm>
          <a:prstGeom prst="rect">
            <a:avLst/>
          </a:prstGeom>
        </p:spPr>
        <p:txBody>
          <a:bodyPr anchor="b"/>
          <a:lstStyle>
            <a:lvl1pPr algn="ctr" defTabSz="914400"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1290637" y="4065587"/>
            <a:ext cx="7739063" cy="3668713"/>
          </a:xfrm>
          <a:prstGeom prst="rect">
            <a:avLst/>
          </a:prstGeom>
        </p:spPr>
        <p:txBody>
          <a:bodyPr/>
          <a:lstStyle>
            <a:lvl1pPr marL="0" indent="0" algn="ctr" defTabSz="914400">
              <a:spcBef>
                <a:spcPts val="1000"/>
              </a:spcBef>
              <a:buSzTx/>
              <a:buFontTx/>
              <a:buNone/>
              <a:defRPr sz="2400"/>
            </a:lvl1pPr>
          </a:lstStyle>
          <a:p>
            <a:pPr lvl="0">
              <a:defRPr sz="1800"/>
            </a:pPr>
            <a:r>
              <a:rPr sz="2400"/>
              <a:t>Образец подзаголовка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709612" y="260350"/>
            <a:ext cx="8901113" cy="18002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idx="1"/>
          </p:nvPr>
        </p:nvSpPr>
        <p:spPr>
          <a:xfrm>
            <a:off x="709612" y="2060575"/>
            <a:ext cx="8901113" cy="5673725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704850" y="0"/>
            <a:ext cx="8901114" cy="5149850"/>
          </a:xfrm>
          <a:prstGeom prst="rect">
            <a:avLst/>
          </a:prstGeom>
        </p:spPr>
        <p:txBody>
          <a:bodyPr anchor="b"/>
          <a:lstStyle>
            <a:lvl1pPr defTabSz="914400"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xfrm>
            <a:off x="704850" y="5180012"/>
            <a:ext cx="8901114" cy="2554288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Образец текста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/>
          </p:cNvSpPr>
          <p:nvPr>
            <p:ph type="title"/>
          </p:nvPr>
        </p:nvSpPr>
        <p:spPr>
          <a:xfrm>
            <a:off x="709612" y="260350"/>
            <a:ext cx="8901113" cy="18002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07" name="Shape 107"/>
          <p:cNvSpPr>
            <a:spLocks noGrp="1"/>
          </p:cNvSpPr>
          <p:nvPr>
            <p:ph type="body" idx="1"/>
          </p:nvPr>
        </p:nvSpPr>
        <p:spPr>
          <a:xfrm>
            <a:off x="709612" y="2060575"/>
            <a:ext cx="4373564" cy="5673725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711200" y="412750"/>
            <a:ext cx="8901114" cy="14954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711200" y="1897063"/>
            <a:ext cx="4365625" cy="930276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2400" b="1"/>
            </a:lvl1pPr>
          </a:lstStyle>
          <a:p>
            <a:pPr lvl="0">
              <a:defRPr sz="1800" b="0"/>
            </a:pPr>
            <a:r>
              <a:rPr sz="2400" b="1"/>
              <a:t>Образец текста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xfrm>
            <a:off x="709612" y="412750"/>
            <a:ext cx="8901113" cy="14954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900"/>
              <a:t>Образец заголовка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100"/>
              <a:t>Образец текста</a:t>
            </a:r>
          </a:p>
          <a:p>
            <a:pPr lvl="1">
              <a:defRPr sz="1800"/>
            </a:pPr>
            <a:r>
              <a:rPr sz="3100"/>
              <a:t>Второй уровень</a:t>
            </a:r>
          </a:p>
          <a:p>
            <a:pPr lvl="2">
              <a:defRPr sz="1800"/>
            </a:pPr>
            <a:r>
              <a:rPr sz="3100"/>
              <a:t>Третий уровень</a:t>
            </a:r>
          </a:p>
          <a:p>
            <a:pPr lvl="3">
              <a:defRPr sz="1800"/>
            </a:pPr>
            <a:r>
              <a:rPr sz="3100"/>
              <a:t>Четвертый уровень</a:t>
            </a:r>
          </a:p>
          <a:p>
            <a:pPr lvl="4">
              <a:defRPr sz="1800"/>
            </a:pPr>
            <a:r>
              <a:rPr sz="3100"/>
              <a:t>Пятый уровень</a:t>
            </a:r>
          </a:p>
        </p:txBody>
      </p:sp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711200" y="0"/>
            <a:ext cx="3328988" cy="2322513"/>
          </a:xfrm>
          <a:prstGeom prst="rect">
            <a:avLst/>
          </a:prstGeom>
        </p:spPr>
        <p:txBody>
          <a:bodyPr anchor="b"/>
          <a:lstStyle>
            <a:lvl1pPr defTabSz="914400"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4387850" y="1114425"/>
            <a:ext cx="5224463" cy="6619876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3200"/>
            </a:lvl1pPr>
            <a:lvl2pPr marL="718457" indent="-261257" defTabSz="914400">
              <a:spcBef>
                <a:spcPts val="1000"/>
              </a:spcBef>
              <a:defRPr sz="3200"/>
            </a:lvl2pPr>
            <a:lvl3pPr marL="1219200" indent="-304800" defTabSz="914400">
              <a:spcBef>
                <a:spcPts val="1000"/>
              </a:spcBef>
              <a:defRPr sz="3200"/>
            </a:lvl3pPr>
            <a:lvl4pPr marL="1737360" indent="-365760" defTabSz="914400">
              <a:spcBef>
                <a:spcPts val="1000"/>
              </a:spcBef>
              <a:defRPr sz="3200"/>
            </a:lvl4pPr>
            <a:lvl5pPr marL="2194560" indent="-365760" defTabSz="914400">
              <a:spcBef>
                <a:spcPts val="10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Образец текста</a:t>
            </a:r>
          </a:p>
          <a:p>
            <a:pPr lvl="1">
              <a:defRPr sz="1800"/>
            </a:pPr>
            <a:r>
              <a:rPr sz="3200"/>
              <a:t>Второй уровень</a:t>
            </a:r>
          </a:p>
          <a:p>
            <a:pPr lvl="2">
              <a:defRPr sz="1800"/>
            </a:pPr>
            <a:r>
              <a:rPr sz="3200"/>
              <a:t>Третий уровень</a:t>
            </a:r>
          </a:p>
          <a:p>
            <a:pPr lvl="3">
              <a:defRPr sz="1800"/>
            </a:pPr>
            <a:r>
              <a:rPr sz="3200"/>
              <a:t>Четвертый уровень</a:t>
            </a:r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xfrm>
            <a:off x="711200" y="0"/>
            <a:ext cx="3328988" cy="2322513"/>
          </a:xfrm>
          <a:prstGeom prst="rect">
            <a:avLst/>
          </a:prstGeom>
        </p:spPr>
        <p:txBody>
          <a:bodyPr anchor="b"/>
          <a:lstStyle>
            <a:lvl1pPr defTabSz="914400"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idx="1"/>
          </p:nvPr>
        </p:nvSpPr>
        <p:spPr>
          <a:xfrm>
            <a:off x="711200" y="2322513"/>
            <a:ext cx="3328988" cy="5411787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1600"/>
            </a:lvl1pPr>
          </a:lstStyle>
          <a:p>
            <a:pPr lvl="0">
              <a:defRPr sz="1800"/>
            </a:pPr>
            <a:r>
              <a:rPr sz="1600"/>
              <a:t>Образец текста</a:t>
            </a: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709612" y="260350"/>
            <a:ext cx="8901113" cy="18002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xfrm>
            <a:off x="709612" y="2060575"/>
            <a:ext cx="8901113" cy="5673725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7386638" y="0"/>
            <a:ext cx="2224088" cy="7385050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709612" y="412750"/>
            <a:ext cx="6524626" cy="7321550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1290637" y="0"/>
            <a:ext cx="7739063" cy="3962400"/>
          </a:xfrm>
          <a:prstGeom prst="rect">
            <a:avLst/>
          </a:prstGeom>
        </p:spPr>
        <p:txBody>
          <a:bodyPr anchor="b"/>
          <a:lstStyle>
            <a:lvl1pPr algn="ctr" defTabSz="914400"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1290637" y="4065587"/>
            <a:ext cx="7739063" cy="3668713"/>
          </a:xfrm>
          <a:prstGeom prst="rect">
            <a:avLst/>
          </a:prstGeom>
        </p:spPr>
        <p:txBody>
          <a:bodyPr/>
          <a:lstStyle>
            <a:lvl1pPr marL="0" indent="0" algn="ctr" defTabSz="914400">
              <a:spcBef>
                <a:spcPts val="1000"/>
              </a:spcBef>
              <a:buSzTx/>
              <a:buFontTx/>
              <a:buNone/>
              <a:defRPr sz="2400"/>
            </a:lvl1pPr>
          </a:lstStyle>
          <a:p>
            <a:pPr lvl="0">
              <a:defRPr sz="1800"/>
            </a:pPr>
            <a:r>
              <a:rPr sz="2400"/>
              <a:t>Образец подзаголовка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709612" y="260350"/>
            <a:ext cx="8901113" cy="18002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709612" y="2060575"/>
            <a:ext cx="8901113" cy="5673725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xfrm>
            <a:off x="704850" y="0"/>
            <a:ext cx="8901114" cy="5149850"/>
          </a:xfrm>
          <a:prstGeom prst="rect">
            <a:avLst/>
          </a:prstGeom>
        </p:spPr>
        <p:txBody>
          <a:bodyPr anchor="b"/>
          <a:lstStyle>
            <a:lvl1pPr defTabSz="914400"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xfrm>
            <a:off x="704850" y="5180012"/>
            <a:ext cx="8901114" cy="2554288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Образец текста</a:t>
            </a:r>
          </a:p>
        </p:txBody>
      </p:sp>
      <p:sp>
        <p:nvSpPr>
          <p:cNvPr id="145" name="Shape 145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709612" y="260350"/>
            <a:ext cx="8901113" cy="18002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xfrm>
            <a:off x="709612" y="2060575"/>
            <a:ext cx="4373564" cy="5673725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711200" y="412750"/>
            <a:ext cx="8901114" cy="14954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xfrm>
            <a:off x="711200" y="1897063"/>
            <a:ext cx="4365625" cy="930276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2400" b="1"/>
            </a:lvl1pPr>
          </a:lstStyle>
          <a:p>
            <a:pPr lvl="0">
              <a:defRPr sz="1800" b="0"/>
            </a:pPr>
            <a:r>
              <a:rPr sz="2400" b="1"/>
              <a:t>Образец текста</a:t>
            </a:r>
          </a:p>
        </p:txBody>
      </p:sp>
      <p:sp>
        <p:nvSpPr>
          <p:cNvPr id="153" name="Shape 153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704148" y="0"/>
            <a:ext cx="8901293" cy="5149684"/>
          </a:xfrm>
          <a:prstGeom prst="rect">
            <a:avLst/>
          </a:prstGeom>
        </p:spPr>
        <p:txBody>
          <a:bodyPr anchor="b"/>
          <a:lstStyle>
            <a:lvl1pPr>
              <a:defRPr sz="6700"/>
            </a:lvl1pPr>
          </a:lstStyle>
          <a:p>
            <a:pPr lvl="0">
              <a:defRPr sz="1800"/>
            </a:pPr>
            <a:r>
              <a:rPr sz="6700"/>
              <a:t>Образец заголовка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704148" y="5180145"/>
            <a:ext cx="8901293" cy="2554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700"/>
            </a:lvl1pPr>
          </a:lstStyle>
          <a:p>
            <a:pPr lvl="0">
              <a:defRPr sz="1800"/>
            </a:pPr>
            <a:r>
              <a:rPr sz="2700"/>
              <a:t>Образец текста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709612" y="412750"/>
            <a:ext cx="8901113" cy="14954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56" name="Shape 156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711200" y="0"/>
            <a:ext cx="3328988" cy="2322513"/>
          </a:xfrm>
          <a:prstGeom prst="rect">
            <a:avLst/>
          </a:prstGeom>
        </p:spPr>
        <p:txBody>
          <a:bodyPr anchor="b"/>
          <a:lstStyle>
            <a:lvl1pPr defTabSz="914400"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161" name="Shape 161"/>
          <p:cNvSpPr>
            <a:spLocks noGrp="1"/>
          </p:cNvSpPr>
          <p:nvPr>
            <p:ph type="body" idx="1"/>
          </p:nvPr>
        </p:nvSpPr>
        <p:spPr>
          <a:xfrm>
            <a:off x="4387850" y="1114425"/>
            <a:ext cx="5224463" cy="6619876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3200"/>
            </a:lvl1pPr>
            <a:lvl2pPr marL="718457" indent="-261257" defTabSz="914400">
              <a:spcBef>
                <a:spcPts val="1000"/>
              </a:spcBef>
              <a:defRPr sz="3200"/>
            </a:lvl2pPr>
            <a:lvl3pPr marL="1219200" indent="-304800" defTabSz="914400">
              <a:spcBef>
                <a:spcPts val="1000"/>
              </a:spcBef>
              <a:defRPr sz="3200"/>
            </a:lvl3pPr>
            <a:lvl4pPr marL="1737360" indent="-365760" defTabSz="914400">
              <a:spcBef>
                <a:spcPts val="1000"/>
              </a:spcBef>
              <a:defRPr sz="3200"/>
            </a:lvl4pPr>
            <a:lvl5pPr marL="2194560" indent="-365760" defTabSz="914400">
              <a:spcBef>
                <a:spcPts val="10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Образец текста</a:t>
            </a:r>
          </a:p>
          <a:p>
            <a:pPr lvl="1">
              <a:defRPr sz="1800"/>
            </a:pPr>
            <a:r>
              <a:rPr sz="3200"/>
              <a:t>Второй уровень</a:t>
            </a:r>
          </a:p>
          <a:p>
            <a:pPr lvl="2">
              <a:defRPr sz="1800"/>
            </a:pPr>
            <a:r>
              <a:rPr sz="3200"/>
              <a:t>Третий уровень</a:t>
            </a:r>
          </a:p>
          <a:p>
            <a:pPr lvl="3">
              <a:defRPr sz="1800"/>
            </a:pPr>
            <a:r>
              <a:rPr sz="3200"/>
              <a:t>Четвертый уровень</a:t>
            </a:r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162" name="Shape 162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711200" y="0"/>
            <a:ext cx="3328988" cy="2322513"/>
          </a:xfrm>
          <a:prstGeom prst="rect">
            <a:avLst/>
          </a:prstGeom>
        </p:spPr>
        <p:txBody>
          <a:bodyPr anchor="b"/>
          <a:lstStyle>
            <a:lvl1pPr defTabSz="914400"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xfrm>
            <a:off x="711200" y="2322513"/>
            <a:ext cx="3328988" cy="5411787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1600"/>
            </a:lvl1pPr>
          </a:lstStyle>
          <a:p>
            <a:pPr lvl="0">
              <a:defRPr sz="1800"/>
            </a:pPr>
            <a:r>
              <a:rPr sz="1600"/>
              <a:t>Образец текста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709612" y="260350"/>
            <a:ext cx="8901113" cy="18002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idx="1"/>
          </p:nvPr>
        </p:nvSpPr>
        <p:spPr>
          <a:xfrm>
            <a:off x="709612" y="2060575"/>
            <a:ext cx="8901113" cy="5673725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7386638" y="0"/>
            <a:ext cx="2224088" cy="7385050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73" name="Shape 173"/>
          <p:cNvSpPr>
            <a:spLocks noGrp="1"/>
          </p:cNvSpPr>
          <p:nvPr>
            <p:ph type="body" idx="1"/>
          </p:nvPr>
        </p:nvSpPr>
        <p:spPr>
          <a:xfrm>
            <a:off x="709612" y="412750"/>
            <a:ext cx="6524626" cy="7321550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174" name="Shape 174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900"/>
              <a:t>Образец заголовка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709523" y="2060589"/>
            <a:ext cx="4386144" cy="567371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100"/>
              <a:t>Образец текста</a:t>
            </a:r>
          </a:p>
          <a:p>
            <a:pPr lvl="1">
              <a:defRPr sz="1800"/>
            </a:pPr>
            <a:r>
              <a:rPr sz="3100"/>
              <a:t>Второй уровень</a:t>
            </a:r>
          </a:p>
          <a:p>
            <a:pPr lvl="2">
              <a:defRPr sz="1800"/>
            </a:pPr>
            <a:r>
              <a:rPr sz="3100"/>
              <a:t>Третий уровень</a:t>
            </a:r>
          </a:p>
          <a:p>
            <a:pPr lvl="3">
              <a:defRPr sz="1800"/>
            </a:pPr>
            <a:r>
              <a:rPr sz="3100"/>
              <a:t>Четвертый уровень</a:t>
            </a:r>
          </a:p>
          <a:p>
            <a:pPr lvl="4">
              <a:defRPr sz="1800"/>
            </a:pPr>
            <a:r>
              <a:rPr sz="3100"/>
              <a:t>Пятый уровень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710866" y="412119"/>
            <a:ext cx="8901294" cy="149616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900"/>
              <a:t>Образец заголовка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710869" y="1897534"/>
            <a:ext cx="4365986" cy="92995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700" b="1"/>
            </a:lvl1pPr>
          </a:lstStyle>
          <a:p>
            <a:pPr lvl="0">
              <a:defRPr sz="1800" b="0"/>
            </a:pPr>
            <a:r>
              <a:rPr sz="2700" b="1"/>
              <a:t>Образец текста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709523" y="412119"/>
            <a:ext cx="8901293" cy="149616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900"/>
              <a:t>Образец заголовка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710866" y="0"/>
            <a:ext cx="3328579" cy="2322195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pPr lvl="0">
              <a:defRPr sz="1800"/>
            </a:pPr>
            <a:r>
              <a:rPr sz="3600"/>
              <a:t>Образец заголовка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4387488" y="1114512"/>
            <a:ext cx="5224672" cy="661978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 marL="815606" indent="-299610">
              <a:defRPr sz="3600"/>
            </a:lvl2pPr>
            <a:lvl3pPr marL="1375989" indent="-343997">
              <a:defRPr sz="3600"/>
            </a:lvl3pPr>
            <a:lvl4pPr marL="1970166" indent="-422178">
              <a:defRPr sz="3600"/>
            </a:lvl4pPr>
            <a:lvl5pPr marL="2486162" indent="-422178">
              <a:defRPr sz="3600"/>
            </a:lvl5pPr>
          </a:lstStyle>
          <a:p>
            <a:pPr lvl="0">
              <a:defRPr sz="1800"/>
            </a:pPr>
            <a:r>
              <a:rPr sz="3600"/>
              <a:t>Образец текста</a:t>
            </a:r>
          </a:p>
          <a:p>
            <a:pPr lvl="1">
              <a:defRPr sz="1800"/>
            </a:pPr>
            <a:r>
              <a:rPr sz="3600"/>
              <a:t>Второй уровень</a:t>
            </a:r>
          </a:p>
          <a:p>
            <a:pPr lvl="2">
              <a:defRPr sz="1800"/>
            </a:pPr>
            <a:r>
              <a:rPr sz="3600"/>
              <a:t>Третий уровень</a:t>
            </a:r>
          </a:p>
          <a:p>
            <a:pPr lvl="3">
              <a:defRPr sz="1800"/>
            </a:pPr>
            <a:r>
              <a:rPr sz="3600"/>
              <a:t>Четвертый уровень</a:t>
            </a:r>
          </a:p>
          <a:p>
            <a:pPr lvl="4">
              <a:defRPr sz="1800"/>
            </a:pPr>
            <a:r>
              <a:rPr sz="3600"/>
              <a:t>Пятый уровень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709523" y="259818"/>
            <a:ext cx="8901293" cy="1800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900"/>
              <a:t>Образец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709523" y="2060589"/>
            <a:ext cx="8901293" cy="56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3100"/>
              <a:t>Образец текста</a:t>
            </a:r>
          </a:p>
          <a:p>
            <a:pPr lvl="1">
              <a:defRPr sz="1800"/>
            </a:pPr>
            <a:r>
              <a:rPr sz="3100"/>
              <a:t>Второй уровень</a:t>
            </a:r>
          </a:p>
          <a:p>
            <a:pPr lvl="2">
              <a:defRPr sz="1800"/>
            </a:pPr>
            <a:r>
              <a:rPr sz="3100"/>
              <a:t>Третий уровень</a:t>
            </a:r>
          </a:p>
          <a:p>
            <a:pPr lvl="3">
              <a:defRPr sz="1800"/>
            </a:pPr>
            <a:r>
              <a:rPr sz="3100"/>
              <a:t>Четвертый уровень</a:t>
            </a:r>
          </a:p>
          <a:p>
            <a:pPr lvl="4">
              <a:defRPr sz="1800"/>
            </a:pPr>
            <a:r>
              <a:rPr sz="3100"/>
              <a:t>Пятый уровень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7288738" y="7239526"/>
            <a:ext cx="2322077" cy="2819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3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</p:sldLayoutIdLst>
  <p:transition spd="med"/>
  <p:txStyles>
    <p:titleStyle>
      <a:lvl1pPr defTabSz="1031992">
        <a:lnSpc>
          <a:spcPct val="90000"/>
        </a:lnSpc>
        <a:defRPr sz="4900">
          <a:latin typeface="Calibri Light"/>
          <a:ea typeface="Calibri Light"/>
          <a:cs typeface="Calibri Light"/>
          <a:sym typeface="Calibri Light"/>
        </a:defRPr>
      </a:lvl1pPr>
      <a:lvl2pPr defTabSz="1031992">
        <a:lnSpc>
          <a:spcPct val="90000"/>
        </a:lnSpc>
        <a:defRPr sz="4900">
          <a:latin typeface="Calibri Light"/>
          <a:ea typeface="Calibri Light"/>
          <a:cs typeface="Calibri Light"/>
          <a:sym typeface="Calibri Light"/>
        </a:defRPr>
      </a:lvl2pPr>
      <a:lvl3pPr defTabSz="1031992">
        <a:lnSpc>
          <a:spcPct val="90000"/>
        </a:lnSpc>
        <a:defRPr sz="4900">
          <a:latin typeface="Calibri Light"/>
          <a:ea typeface="Calibri Light"/>
          <a:cs typeface="Calibri Light"/>
          <a:sym typeface="Calibri Light"/>
        </a:defRPr>
      </a:lvl3pPr>
      <a:lvl4pPr defTabSz="1031992">
        <a:lnSpc>
          <a:spcPct val="90000"/>
        </a:lnSpc>
        <a:defRPr sz="4900">
          <a:latin typeface="Calibri Light"/>
          <a:ea typeface="Calibri Light"/>
          <a:cs typeface="Calibri Light"/>
          <a:sym typeface="Calibri Light"/>
        </a:defRPr>
      </a:lvl4pPr>
      <a:lvl5pPr defTabSz="1031992">
        <a:lnSpc>
          <a:spcPct val="90000"/>
        </a:lnSpc>
        <a:defRPr sz="4900">
          <a:latin typeface="Calibri Light"/>
          <a:ea typeface="Calibri Light"/>
          <a:cs typeface="Calibri Light"/>
          <a:sym typeface="Calibri Light"/>
        </a:defRPr>
      </a:lvl5pPr>
      <a:lvl6pPr defTabSz="1031992">
        <a:lnSpc>
          <a:spcPct val="90000"/>
        </a:lnSpc>
        <a:defRPr sz="4900">
          <a:latin typeface="Calibri Light"/>
          <a:ea typeface="Calibri Light"/>
          <a:cs typeface="Calibri Light"/>
          <a:sym typeface="Calibri Light"/>
        </a:defRPr>
      </a:lvl6pPr>
      <a:lvl7pPr defTabSz="1031992">
        <a:lnSpc>
          <a:spcPct val="90000"/>
        </a:lnSpc>
        <a:defRPr sz="4900">
          <a:latin typeface="Calibri Light"/>
          <a:ea typeface="Calibri Light"/>
          <a:cs typeface="Calibri Light"/>
          <a:sym typeface="Calibri Light"/>
        </a:defRPr>
      </a:lvl7pPr>
      <a:lvl8pPr defTabSz="1031992">
        <a:lnSpc>
          <a:spcPct val="90000"/>
        </a:lnSpc>
        <a:defRPr sz="4900">
          <a:latin typeface="Calibri Light"/>
          <a:ea typeface="Calibri Light"/>
          <a:cs typeface="Calibri Light"/>
          <a:sym typeface="Calibri Light"/>
        </a:defRPr>
      </a:lvl8pPr>
      <a:lvl9pPr defTabSz="1031992">
        <a:lnSpc>
          <a:spcPct val="90000"/>
        </a:lnSpc>
        <a:defRPr sz="4900">
          <a:latin typeface="Calibri Light"/>
          <a:ea typeface="Calibri Light"/>
          <a:cs typeface="Calibri Light"/>
          <a:sym typeface="Calibri Light"/>
        </a:defRPr>
      </a:lvl9pPr>
    </p:titleStyle>
    <p:bodyStyle>
      <a:lvl1pPr marL="257998" indent="-257998" defTabSz="1031992">
        <a:lnSpc>
          <a:spcPct val="90000"/>
        </a:lnSpc>
        <a:spcBef>
          <a:spcPts val="1100"/>
        </a:spcBef>
        <a:buSzPct val="100000"/>
        <a:buFont typeface="Arial"/>
        <a:buChar char="•"/>
        <a:defRPr sz="3100">
          <a:latin typeface="Calibri"/>
          <a:ea typeface="Calibri"/>
          <a:cs typeface="Calibri"/>
          <a:sym typeface="Calibri"/>
        </a:defRPr>
      </a:lvl1pPr>
      <a:lvl2pPr marL="812215" indent="-296219" defTabSz="1031992">
        <a:lnSpc>
          <a:spcPct val="90000"/>
        </a:lnSpc>
        <a:spcBef>
          <a:spcPts val="1100"/>
        </a:spcBef>
        <a:buSzPct val="100000"/>
        <a:buFont typeface="Arial"/>
        <a:buChar char="•"/>
        <a:defRPr sz="3100">
          <a:latin typeface="Calibri"/>
          <a:ea typeface="Calibri"/>
          <a:cs typeface="Calibri"/>
          <a:sym typeface="Calibri"/>
        </a:defRPr>
      </a:lvl2pPr>
      <a:lvl3pPr marL="1395534" indent="-363542" defTabSz="1031992">
        <a:lnSpc>
          <a:spcPct val="90000"/>
        </a:lnSpc>
        <a:spcBef>
          <a:spcPts val="1100"/>
        </a:spcBef>
        <a:buSzPct val="100000"/>
        <a:buFont typeface="Arial"/>
        <a:buChar char="•"/>
        <a:defRPr sz="3100">
          <a:latin typeface="Calibri"/>
          <a:ea typeface="Calibri"/>
          <a:cs typeface="Calibri"/>
          <a:sym typeface="Calibri"/>
        </a:defRPr>
      </a:lvl3pPr>
      <a:lvl4pPr marL="1947884" indent="-399896" defTabSz="1031992">
        <a:lnSpc>
          <a:spcPct val="90000"/>
        </a:lnSpc>
        <a:spcBef>
          <a:spcPts val="1100"/>
        </a:spcBef>
        <a:buSzPct val="100000"/>
        <a:buFont typeface="Arial"/>
        <a:buChar char="•"/>
        <a:defRPr sz="3100">
          <a:latin typeface="Calibri"/>
          <a:ea typeface="Calibri"/>
          <a:cs typeface="Calibri"/>
          <a:sym typeface="Calibri"/>
        </a:defRPr>
      </a:lvl4pPr>
      <a:lvl5pPr marL="2463880" indent="-399896" defTabSz="1031992">
        <a:lnSpc>
          <a:spcPct val="90000"/>
        </a:lnSpc>
        <a:spcBef>
          <a:spcPts val="1100"/>
        </a:spcBef>
        <a:buSzPct val="100000"/>
        <a:buFont typeface="Arial"/>
        <a:buChar char="•"/>
        <a:defRPr sz="3100">
          <a:latin typeface="Calibri"/>
          <a:ea typeface="Calibri"/>
          <a:cs typeface="Calibri"/>
          <a:sym typeface="Calibri"/>
        </a:defRPr>
      </a:lvl5pPr>
      <a:lvl6pPr marL="2979876" indent="-399896" defTabSz="1031992">
        <a:lnSpc>
          <a:spcPct val="90000"/>
        </a:lnSpc>
        <a:spcBef>
          <a:spcPts val="1100"/>
        </a:spcBef>
        <a:buSzPct val="100000"/>
        <a:buFont typeface="Arial"/>
        <a:buChar char="•"/>
        <a:defRPr sz="3100">
          <a:latin typeface="Calibri"/>
          <a:ea typeface="Calibri"/>
          <a:cs typeface="Calibri"/>
          <a:sym typeface="Calibri"/>
        </a:defRPr>
      </a:lvl6pPr>
      <a:lvl7pPr marL="3495871" indent="-399896" defTabSz="1031992">
        <a:lnSpc>
          <a:spcPct val="90000"/>
        </a:lnSpc>
        <a:spcBef>
          <a:spcPts val="1100"/>
        </a:spcBef>
        <a:buSzPct val="100000"/>
        <a:buFont typeface="Arial"/>
        <a:buChar char="•"/>
        <a:defRPr sz="3100">
          <a:latin typeface="Calibri"/>
          <a:ea typeface="Calibri"/>
          <a:cs typeface="Calibri"/>
          <a:sym typeface="Calibri"/>
        </a:defRPr>
      </a:lvl7pPr>
      <a:lvl8pPr marL="4011867" indent="-399896" defTabSz="1031992">
        <a:lnSpc>
          <a:spcPct val="90000"/>
        </a:lnSpc>
        <a:spcBef>
          <a:spcPts val="1100"/>
        </a:spcBef>
        <a:buSzPct val="100000"/>
        <a:buFont typeface="Arial"/>
        <a:buChar char="•"/>
        <a:defRPr sz="3100">
          <a:latin typeface="Calibri"/>
          <a:ea typeface="Calibri"/>
          <a:cs typeface="Calibri"/>
          <a:sym typeface="Calibri"/>
        </a:defRPr>
      </a:lvl8pPr>
      <a:lvl9pPr marL="4527863" indent="-399897" defTabSz="1031992">
        <a:lnSpc>
          <a:spcPct val="90000"/>
        </a:lnSpc>
        <a:spcBef>
          <a:spcPts val="1100"/>
        </a:spcBef>
        <a:buSzPct val="100000"/>
        <a:buFont typeface="Arial"/>
        <a:buChar char="•"/>
        <a:defRPr sz="31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http://museum.tsu.ru/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museum.tsu.ru/video_hello_zoo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36.jpeg"/><Relationship Id="rId10" Type="http://schemas.openxmlformats.org/officeDocument/2006/relationships/image" Target="../media/image39.png"/><Relationship Id="rId4" Type="http://schemas.openxmlformats.org/officeDocument/2006/relationships/image" Target="../media/image35.jpeg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museum.tsu.ru/video_gerb_tsu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41.jpeg"/><Relationship Id="rId10" Type="http://schemas.openxmlformats.org/officeDocument/2006/relationships/image" Target="../media/image26.png"/><Relationship Id="rId4" Type="http://schemas.openxmlformats.org/officeDocument/2006/relationships/image" Target="../media/image40.jpe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hyperlink" Target="http://museum.tsu.ru/stud/museum/memory/video" TargetMode="External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5.pn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5.pn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5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68.jpg"/><Relationship Id="rId12" Type="http://schemas.openxmlformats.org/officeDocument/2006/relationships/image" Target="../media/image7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ustsu@mail.tsu.ru" TargetMode="External"/><Relationship Id="rId11" Type="http://schemas.openxmlformats.org/officeDocument/2006/relationships/image" Target="../media/image70.jpeg"/><Relationship Id="rId5" Type="http://schemas.openxmlformats.org/officeDocument/2006/relationships/hyperlink" Target="mailto:mustsu@mail.ru" TargetMode="External"/><Relationship Id="rId10" Type="http://schemas.openxmlformats.org/officeDocument/2006/relationships/hyperlink" Target="https://www.facebook.com/groups/tsumuseum" TargetMode="External"/><Relationship Id="rId4" Type="http://schemas.openxmlformats.org/officeDocument/2006/relationships/hyperlink" Target="http://museum.tsu.ru/" TargetMode="External"/><Relationship Id="rId9" Type="http://schemas.openxmlformats.org/officeDocument/2006/relationships/hyperlink" Target="https://vk.com/museumtsu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hyperlink" Target="http://museum.tsu.ru/students/excursion/2" TargetMode="External"/><Relationship Id="rId4" Type="http://schemas.openxmlformats.org/officeDocument/2006/relationships/hyperlink" Target="http://museum.tsu.ru/students/excursion/1" TargetMode="Externa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jpeg"/><Relationship Id="rId7" Type="http://schemas.openxmlformats.org/officeDocument/2006/relationships/hyperlink" Target="http://museum.tsu.ru/decad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hyperlink" Target="http://museum.tsu.ru/stud/museu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museum.tsu.ru/video_mineral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26.png"/><Relationship Id="rId4" Type="http://schemas.openxmlformats.org/officeDocument/2006/relationships/image" Target="../media/image6.jp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xfrm>
            <a:off x="3155507" y="5580189"/>
            <a:ext cx="7156893" cy="187576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defTabSz="897833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lang="ru-RU" sz="3600" b="1" dirty="0" smtClean="0"/>
              <a:t>Просветительская программа для обучающихся университета </a:t>
            </a:r>
            <a:br>
              <a:rPr lang="ru-RU" sz="3600" b="1" dirty="0" smtClean="0"/>
            </a:br>
            <a:r>
              <a:rPr lang="ru-RU" sz="4000" b="1" i="1" dirty="0" smtClean="0">
                <a:solidFill>
                  <a:srgbClr val="0070C0"/>
                </a:solidFill>
              </a:rPr>
              <a:t>Мой ТГУ</a:t>
            </a:r>
            <a:endParaRPr sz="1800" b="1" i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3" y="6059321"/>
            <a:ext cx="2409622" cy="10710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3"/>
          <a:stretch>
            <a:fillRect/>
          </a:stretch>
        </p:blipFill>
        <p:spPr>
          <a:xfrm>
            <a:off x="0" y="0"/>
            <a:ext cx="10312400" cy="5484492"/>
          </a:xfrm>
          <a:prstGeom prst="rect">
            <a:avLst/>
          </a:prstGeom>
        </p:spPr>
      </p:pic>
      <p:pic>
        <p:nvPicPr>
          <p:cNvPr id="1026" name="Picture 2" descr="D:\ЭПЦ\Издательская деятельность\Готовая продукция\Логотипы\0001 (3)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5" t="30049" r="22900" b="34975"/>
          <a:stretch/>
        </p:blipFill>
        <p:spPr bwMode="auto">
          <a:xfrm>
            <a:off x="9077968" y="6396571"/>
            <a:ext cx="889728" cy="99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69258" y="6722620"/>
            <a:ext cx="39687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633475" y="185669"/>
            <a:ext cx="5520930" cy="825135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500"/>
            </a:lvl1pPr>
          </a:lstStyle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900" dirty="0" smtClean="0"/>
              <a:t>Зоологический музей </a:t>
            </a:r>
            <a:endParaRPr sz="4900" dirty="0"/>
          </a:p>
        </p:txBody>
      </p:sp>
      <p:pic>
        <p:nvPicPr>
          <p:cNvPr id="5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1828" y="691106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4"/>
          <p:cNvSpPr/>
          <p:nvPr/>
        </p:nvSpPr>
        <p:spPr>
          <a:xfrm>
            <a:off x="1172668" y="7092967"/>
            <a:ext cx="246366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tx2">
                    <a:lumMod val="75000"/>
                  </a:schemeClr>
                </a:solidFill>
              </a:rPr>
              <a:t>Программа «Мой ТГУ» 2017-2018</a:t>
            </a:r>
            <a:endParaRPr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 descr="D:\ЭПЦ\Архив\Фотоархив\Музеи Фотосессия 2015_2016\Зоомузей\DSC_23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75" y="1042698"/>
            <a:ext cx="4172739" cy="278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ЭПЦ\Архив\Фотоархив\Музеи Фотосессия 2015_2016\Зоомузей\DSC_22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169" y="1053331"/>
            <a:ext cx="4173222" cy="278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3474" y="3825456"/>
            <a:ext cx="890392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Blip>
                <a:blip r:embed="rId6"/>
              </a:buBlip>
            </a:pPr>
            <a:r>
              <a:rPr lang="ru-RU" sz="2400" dirty="0"/>
              <a:t>Основан в 1885 г. </a:t>
            </a:r>
          </a:p>
          <a:p>
            <a:pPr marL="342900" indent="-342900">
              <a:buBlip>
                <a:blip r:embed="rId6"/>
              </a:buBlip>
            </a:pPr>
            <a:r>
              <a:rPr lang="ru-RU" sz="2400" dirty="0"/>
              <a:t> 588 видов птиц, 150 млекопитающих, </a:t>
            </a:r>
            <a:r>
              <a:rPr lang="ru-RU" sz="2400" dirty="0" smtClean="0"/>
              <a:t>обширная коллекция </a:t>
            </a:r>
            <a:r>
              <a:rPr lang="ru-RU" sz="2400" dirty="0"/>
              <a:t>беспозвоночных</a:t>
            </a:r>
          </a:p>
          <a:p>
            <a:pPr marL="342900" indent="-342900">
              <a:buBlip>
                <a:blip r:embed="rId6"/>
              </a:buBlip>
            </a:pPr>
            <a:r>
              <a:rPr lang="ru-RU" sz="2400" dirty="0"/>
              <a:t>Крупнейшее собрание животных с территории Западной Сибири, Алтая, Казахстана, Монголии, а также некоторых мест Восточной Сибири и Приморья</a:t>
            </a:r>
          </a:p>
          <a:p>
            <a:pPr marL="342900" indent="-342900">
              <a:buBlip>
                <a:blip r:embed="rId6"/>
              </a:buBlip>
            </a:pPr>
            <a:r>
              <a:rPr lang="ru-RU" sz="2400" dirty="0"/>
              <a:t>Уникальное собрание редких видов животных с других континентов Земли</a:t>
            </a:r>
          </a:p>
          <a:p>
            <a:endParaRPr lang="ru-RU" dirty="0"/>
          </a:p>
        </p:txBody>
      </p:sp>
      <p:pic>
        <p:nvPicPr>
          <p:cNvPr id="3" name="Picture 2" descr="C:\Users\Employee\Desktop\QR коды\Виртуальное знакомство_Зоомузе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208" y="6326071"/>
            <a:ext cx="844638" cy="84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mployee\Desktop\Валерий. Август\баннеры видео-4-2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633" y="6419908"/>
            <a:ext cx="1757575" cy="72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97230" y="7159669"/>
            <a:ext cx="456310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0000"/>
                </a:solidFill>
              </a:rPr>
              <a:t>пр. Ленина, 36, главный корпус, ауд. 123, 125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422" y="6898884"/>
            <a:ext cx="487362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3159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1828" y="6911069"/>
            <a:ext cx="621059" cy="49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7" name="Picture 5" descr="D:\ЭПЦ\Архив\Фотоархив\Музеи Фотосессия 2015_2016\Гербарий\DSC_88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55" y="1390154"/>
            <a:ext cx="4016227" cy="268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14"/>
          <p:cNvSpPr/>
          <p:nvPr/>
        </p:nvSpPr>
        <p:spPr>
          <a:xfrm>
            <a:off x="1172668" y="7092967"/>
            <a:ext cx="246366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tx2">
                    <a:lumMod val="75000"/>
                  </a:schemeClr>
                </a:solidFill>
              </a:rPr>
              <a:t>Программа «Мой ТГУ» 2017-2018</a:t>
            </a:r>
            <a:endParaRPr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254" y="244550"/>
            <a:ext cx="7976870" cy="1052624"/>
          </a:xfrm>
        </p:spPr>
        <p:txBody>
          <a:bodyPr>
            <a:normAutofit/>
          </a:bodyPr>
          <a:lstStyle/>
          <a:p>
            <a:r>
              <a:rPr lang="ru-RU" sz="4900" dirty="0" smtClean="0"/>
              <a:t>Гербарий</a:t>
            </a:r>
            <a:r>
              <a:rPr lang="ru-RU" dirty="0" smtClean="0"/>
              <a:t> </a:t>
            </a:r>
            <a:r>
              <a:rPr lang="ru-RU" sz="4000" dirty="0" smtClean="0"/>
              <a:t>им.</a:t>
            </a:r>
            <a:r>
              <a:rPr lang="ru-RU" dirty="0" smtClean="0"/>
              <a:t> </a:t>
            </a:r>
            <a:r>
              <a:rPr lang="ru-RU" sz="4900" dirty="0" smtClean="0"/>
              <a:t>П.Н. Крылова</a:t>
            </a:r>
            <a:endParaRPr lang="ru-RU" sz="4900" dirty="0"/>
          </a:p>
        </p:txBody>
      </p:sp>
      <p:pic>
        <p:nvPicPr>
          <p:cNvPr id="6146" name="Picture 2" descr="D:\ЭПЦ\Архив\Фотоархив\Работа со студентами\Декады. Февраль. Март. Апрель 2016\Гербарий. БИгр. 01402. 17.03.16\IMG_62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580" y="1400787"/>
            <a:ext cx="4020662" cy="268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5254" y="4132719"/>
            <a:ext cx="8623173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</a:pPr>
            <a:r>
              <a:rPr lang="ru-RU" sz="2400" dirty="0">
                <a:solidFill>
                  <a:srgbClr val="000000"/>
                </a:solidFill>
              </a:rPr>
              <a:t>Открыт  в 1885 г.</a:t>
            </a: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</a:pPr>
            <a:r>
              <a:rPr lang="ru-RU" sz="2400" dirty="0">
                <a:solidFill>
                  <a:srgbClr val="000000"/>
                </a:solidFill>
              </a:rPr>
              <a:t>500 тыс. гербарных образцов, 12 тыс. библиотечных изданий  по ботанике</a:t>
            </a: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>
                <a:tab pos="265113" algn="l"/>
              </a:tabLst>
            </a:pPr>
            <a:r>
              <a:rPr lang="ru-RU" sz="2400" dirty="0" smtClean="0">
                <a:solidFill>
                  <a:srgbClr val="000000"/>
                </a:solidFill>
              </a:rPr>
              <a:t>Наиболее крупные тематические разделы</a:t>
            </a:r>
            <a:r>
              <a:rPr lang="ru-RU" sz="2400" dirty="0">
                <a:solidFill>
                  <a:srgbClr val="000000"/>
                </a:solidFill>
              </a:rPr>
              <a:t>: </a:t>
            </a:r>
            <a:r>
              <a:rPr lang="ru-RU" sz="2400" dirty="0" smtClean="0">
                <a:solidFill>
                  <a:srgbClr val="000000"/>
                </a:solidFill>
              </a:rPr>
              <a:t>растения Западной </a:t>
            </a:r>
            <a:r>
              <a:rPr lang="ru-RU" sz="2400" dirty="0">
                <a:solidFill>
                  <a:srgbClr val="000000"/>
                </a:solidFill>
              </a:rPr>
              <a:t>Сибири, </a:t>
            </a:r>
            <a:r>
              <a:rPr lang="ru-RU" sz="2400" dirty="0" err="1">
                <a:solidFill>
                  <a:srgbClr val="000000"/>
                </a:solidFill>
              </a:rPr>
              <a:t>Приенисейской</a:t>
            </a:r>
            <a:r>
              <a:rPr lang="ru-RU" sz="2400" dirty="0">
                <a:solidFill>
                  <a:srgbClr val="000000"/>
                </a:solidFill>
              </a:rPr>
              <a:t> Сибири, Восточной Сибири, Тувы и </a:t>
            </a:r>
            <a:endParaRPr lang="ru-RU" sz="2400" dirty="0" smtClean="0">
              <a:solidFill>
                <a:srgbClr val="000000"/>
              </a:solidFill>
            </a:endParaRPr>
          </a:p>
          <a:p>
            <a:pPr marR="0" indent="265113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2400" dirty="0" smtClean="0">
                <a:solidFill>
                  <a:srgbClr val="000000"/>
                </a:solidFill>
              </a:rPr>
              <a:t>Монголии</a:t>
            </a:r>
            <a:r>
              <a:rPr lang="ru-RU" sz="2400" dirty="0">
                <a:solidFill>
                  <a:srgbClr val="000000"/>
                </a:solidFill>
              </a:rPr>
              <a:t>, Средней </a:t>
            </a:r>
            <a:r>
              <a:rPr lang="ru-RU" sz="2400" dirty="0" smtClean="0">
                <a:solidFill>
                  <a:srgbClr val="000000"/>
                </a:solidFill>
              </a:rPr>
              <a:t>Азии и др.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C:\Users\Employee\Desktop\QR коды\Виртуальное знакомство_Гербари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149" y="5965224"/>
            <a:ext cx="942410" cy="94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Employee\Desktop\Валерий. Август\баннеры видео-2 (1)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090" y="6063060"/>
            <a:ext cx="1929692" cy="79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600" y="6902060"/>
            <a:ext cx="374473" cy="46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45479" y="6996270"/>
            <a:ext cx="45230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0000"/>
                </a:solidFill>
              </a:rPr>
              <a:t>пр. Ленина, 36, главный корпус, ауд. 222-224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91531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772357" y="435934"/>
            <a:ext cx="3894149" cy="782605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500"/>
            </a:lvl1pPr>
          </a:lstStyle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dirty="0" smtClean="0"/>
              <a:t>Музей книги </a:t>
            </a:r>
            <a:endParaRPr sz="5500" dirty="0"/>
          </a:p>
        </p:txBody>
      </p:sp>
      <p:pic>
        <p:nvPicPr>
          <p:cNvPr id="5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1828" y="691106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4"/>
          <p:cNvSpPr/>
          <p:nvPr/>
        </p:nvSpPr>
        <p:spPr>
          <a:xfrm>
            <a:off x="1172668" y="7092967"/>
            <a:ext cx="246366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tx2">
                    <a:lumMod val="75000"/>
                  </a:schemeClr>
                </a:solidFill>
              </a:rPr>
              <a:t>Программа «Мой ТГУ» 2017-2018</a:t>
            </a:r>
            <a:endParaRPr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 descr="D:\ЭПЦ\Архив\Фотоархив\Музеи Фотосессия 2015_2016\Музей книги НБ  ТГУ\DSC_82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6" y="1477856"/>
            <a:ext cx="4104677" cy="273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ЭПЦ\Архив\Фотоархив\Музеи Фотосессия 2015_2016\Музей книги НБ  ТГУ\DSC_80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784" y="1477856"/>
            <a:ext cx="4098988" cy="273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2356" y="4444409"/>
            <a:ext cx="88713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Blip>
                <a:blip r:embed="rId6"/>
              </a:buBlip>
            </a:pPr>
            <a:r>
              <a:rPr lang="ru-RU" sz="2400" dirty="0" smtClean="0"/>
              <a:t>Создан </a:t>
            </a:r>
            <a:r>
              <a:rPr lang="ru-RU" sz="2400" dirty="0"/>
              <a:t>в  1945  г.  как Отдел   редких  книг  и  рукописей  (ОРК )</a:t>
            </a:r>
          </a:p>
          <a:p>
            <a:pPr marL="342900" indent="-342900">
              <a:buBlip>
                <a:blip r:embed="rId6"/>
              </a:buBlip>
            </a:pPr>
            <a:r>
              <a:rPr lang="ru-RU" sz="2400" dirty="0" smtClean="0"/>
              <a:t>Около  </a:t>
            </a:r>
            <a:r>
              <a:rPr lang="ru-RU" sz="2400" dirty="0"/>
              <a:t>100  тыс.  ед.  хранения </a:t>
            </a:r>
          </a:p>
          <a:p>
            <a:pPr marL="342900" indent="-342900">
              <a:buBlip>
                <a:blip r:embed="rId6"/>
              </a:buBlip>
            </a:pPr>
            <a:r>
              <a:rPr lang="ru-RU" sz="2400" dirty="0" smtClean="0"/>
              <a:t>Рукописные </a:t>
            </a:r>
            <a:r>
              <a:rPr lang="ru-RU" sz="2400" dirty="0"/>
              <a:t>книги  XIV-XX вв. и  архивные документы,  редкие  печатные  издания,  собрание  графических  работ  </a:t>
            </a:r>
            <a:endParaRPr lang="ru-RU" sz="2400" dirty="0" smtClean="0"/>
          </a:p>
          <a:p>
            <a:pPr indent="361950"/>
            <a:r>
              <a:rPr lang="ru-RU" sz="2400" dirty="0" smtClean="0"/>
              <a:t>XVII - XIX </a:t>
            </a:r>
            <a:r>
              <a:rPr lang="ru-RU" sz="2400" dirty="0"/>
              <a:t>вв.,  работы  сибирских  художников,  карты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10" y="6634827"/>
            <a:ext cx="487362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11279" y="6862136"/>
            <a:ext cx="45711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rgbClr val="000000"/>
                </a:solidFill>
              </a:rPr>
              <a:t>п</a:t>
            </a:r>
            <a:r>
              <a:rPr lang="ru-RU" dirty="0" smtClean="0">
                <a:solidFill>
                  <a:srgbClr val="000000"/>
                </a:solidFill>
              </a:rPr>
              <a:t>р. Ленина, 34а, старое здание НБ ТГУ, </a:t>
            </a:r>
            <a:r>
              <a:rPr lang="ru-RU" dirty="0" err="1" smtClean="0">
                <a:solidFill>
                  <a:srgbClr val="000000"/>
                </a:solidFill>
              </a:rPr>
              <a:t>каб</a:t>
            </a:r>
            <a:r>
              <a:rPr lang="ru-RU" dirty="0" smtClean="0">
                <a:solidFill>
                  <a:srgbClr val="000000"/>
                </a:solidFill>
              </a:rPr>
              <a:t>. 8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12929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637064" y="329610"/>
            <a:ext cx="6594818" cy="740075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500"/>
            </a:lvl1pPr>
          </a:lstStyle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dirty="0" smtClean="0"/>
              <a:t>Музеи истории физики</a:t>
            </a:r>
            <a:endParaRPr sz="5500" dirty="0"/>
          </a:p>
        </p:txBody>
      </p:sp>
      <p:pic>
        <p:nvPicPr>
          <p:cNvPr id="5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1828" y="691106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с одним вырезанным углом 6"/>
          <p:cNvSpPr/>
          <p:nvPr/>
        </p:nvSpPr>
        <p:spPr>
          <a:xfrm flipH="1">
            <a:off x="1476292" y="5842704"/>
            <a:ext cx="8252499" cy="523218"/>
          </a:xfrm>
          <a:prstGeom prst="snip1Rect">
            <a:avLst>
              <a:gd name="adj" fmla="val 0"/>
            </a:avLst>
          </a:prstGeom>
          <a:noFill/>
          <a:ln w="12700" cap="flat">
            <a:solidFill>
              <a:schemeClr val="bg1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tabLst>
                <a:tab pos="0" algn="l"/>
              </a:tabLst>
            </a:pPr>
            <a:endParaRPr lang="ru-RU" sz="2800" b="1" i="1" dirty="0" smtClean="0">
              <a:solidFill>
                <a:srgbClr val="000000"/>
              </a:solidFill>
            </a:endParaRPr>
          </a:p>
        </p:txBody>
      </p:sp>
      <p:sp>
        <p:nvSpPr>
          <p:cNvPr id="11" name="Shape 14"/>
          <p:cNvSpPr/>
          <p:nvPr/>
        </p:nvSpPr>
        <p:spPr>
          <a:xfrm>
            <a:off x="1172668" y="7092967"/>
            <a:ext cx="246366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tx2">
                    <a:lumMod val="75000"/>
                  </a:schemeClr>
                </a:solidFill>
              </a:rPr>
              <a:t>Программа «Мой ТГУ» 2017-2018</a:t>
            </a:r>
            <a:endParaRPr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 descr="D:\ЭПЦ\Архив\Фотоархив\Музеи Фотосессия 2015_2016\Музей истории физики\DSC_11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038" y="1348743"/>
            <a:ext cx="4192306" cy="279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ЭПЦ\Архив\Фотоархив\Музеи Фотосессия 2015_2016\Музей истории физики\DSC_11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4" y="1348743"/>
            <a:ext cx="4192196" cy="27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7064" y="4329921"/>
            <a:ext cx="8815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Blip>
                <a:blip r:embed="rId6"/>
              </a:buBlip>
            </a:pPr>
            <a:r>
              <a:rPr lang="ru-RU" sz="2400" dirty="0"/>
              <a:t>Основан в </a:t>
            </a:r>
            <a:r>
              <a:rPr lang="ru-RU" sz="2400" dirty="0" smtClean="0"/>
              <a:t>1946 г., </a:t>
            </a:r>
            <a:r>
              <a:rPr lang="ru-RU" sz="2400" dirty="0"/>
              <a:t>открыт в 1984 г. </a:t>
            </a:r>
          </a:p>
          <a:p>
            <a:pPr marL="342900" indent="-342900">
              <a:buBlip>
                <a:blip r:embed="rId6"/>
              </a:buBlip>
            </a:pPr>
            <a:r>
              <a:rPr lang="ru-RU" sz="2400" dirty="0" smtClean="0"/>
              <a:t>Более </a:t>
            </a:r>
            <a:r>
              <a:rPr lang="ru-RU" sz="2400" dirty="0"/>
              <a:t>1000 приборов, архивные материалы, фотографии</a:t>
            </a:r>
          </a:p>
          <a:p>
            <a:pPr marL="342900" indent="-342900">
              <a:buBlip>
                <a:blip r:embed="rId6"/>
              </a:buBlip>
            </a:pPr>
            <a:r>
              <a:rPr lang="ru-RU" sz="2400" dirty="0"/>
              <a:t>Развитие физической науки в Томском Университете и за Уралом в целом</a:t>
            </a:r>
          </a:p>
          <a:p>
            <a:pPr marL="342900" indent="-342900">
              <a:buBlip>
                <a:blip r:embed="rId6"/>
              </a:buBlip>
            </a:pPr>
            <a:r>
              <a:rPr lang="ru-RU" sz="2400" dirty="0" smtClean="0"/>
              <a:t>Демонстрационные </a:t>
            </a:r>
            <a:r>
              <a:rPr lang="ru-RU" sz="2400" dirty="0"/>
              <a:t>эксперименты по физике,  механике, электромагнетизме, оптике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590" y="6763560"/>
            <a:ext cx="487362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72416" y="6975677"/>
            <a:ext cx="4751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rgbClr val="000000"/>
                </a:solidFill>
              </a:rPr>
              <a:t>пр. Ленина, </a:t>
            </a:r>
            <a:r>
              <a:rPr lang="ru-RU" dirty="0" smtClean="0">
                <a:solidFill>
                  <a:srgbClr val="000000"/>
                </a:solidFill>
              </a:rPr>
              <a:t>36, учебный корпус №2, ауд. 317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832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742282" y="457201"/>
            <a:ext cx="8903271" cy="133261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500"/>
            </a:lvl1pPr>
          </a:lstStyle>
          <a:p>
            <a:pPr marL="1435100" marR="0" indent="-14351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dirty="0" smtClean="0"/>
              <a:t>График </a:t>
            </a:r>
            <a:r>
              <a:rPr lang="ru-RU" sz="5400" i="1" dirty="0" smtClean="0">
                <a:solidFill>
                  <a:srgbClr val="0070C0"/>
                </a:solidFill>
              </a:rPr>
              <a:t>Декад музеев ТГУ</a:t>
            </a:r>
            <a:r>
              <a:rPr lang="en-US" sz="5400" i="1" dirty="0" smtClean="0">
                <a:solidFill>
                  <a:srgbClr val="0070C0"/>
                </a:solidFill>
              </a:rPr>
              <a:t> 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           </a:t>
            </a:r>
            <a:r>
              <a:rPr lang="ru-RU" sz="2400" dirty="0" smtClean="0"/>
              <a:t>на </a:t>
            </a:r>
            <a:r>
              <a:rPr lang="en-US" sz="2400" dirty="0" smtClean="0"/>
              <a:t>2017-2018 </a:t>
            </a:r>
            <a:r>
              <a:rPr lang="ru-RU" sz="2400" dirty="0" smtClean="0"/>
              <a:t>учебный год</a:t>
            </a:r>
            <a:endParaRPr sz="2400" dirty="0"/>
          </a:p>
        </p:txBody>
      </p:sp>
      <p:pic>
        <p:nvPicPr>
          <p:cNvPr id="5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1828" y="691106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с одним вырезанным углом 6"/>
          <p:cNvSpPr/>
          <p:nvPr/>
        </p:nvSpPr>
        <p:spPr>
          <a:xfrm flipH="1">
            <a:off x="1476292" y="5842704"/>
            <a:ext cx="8252499" cy="523218"/>
          </a:xfrm>
          <a:prstGeom prst="snip1Rect">
            <a:avLst>
              <a:gd name="adj" fmla="val 0"/>
            </a:avLst>
          </a:prstGeom>
          <a:noFill/>
          <a:ln w="12700" cap="flat">
            <a:solidFill>
              <a:schemeClr val="bg1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tabLst>
                <a:tab pos="0" algn="l"/>
              </a:tabLst>
            </a:pPr>
            <a:endParaRPr lang="ru-RU" sz="2800" b="1" i="1" dirty="0" smtClean="0">
              <a:solidFill>
                <a:srgbClr val="000000"/>
              </a:solidFill>
            </a:endParaRPr>
          </a:p>
        </p:txBody>
      </p:sp>
      <p:sp>
        <p:nvSpPr>
          <p:cNvPr id="11" name="Shape 14"/>
          <p:cNvSpPr/>
          <p:nvPr/>
        </p:nvSpPr>
        <p:spPr>
          <a:xfrm>
            <a:off x="1172668" y="7092967"/>
            <a:ext cx="246366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tx2">
                    <a:lumMod val="75000"/>
                  </a:schemeClr>
                </a:solidFill>
              </a:rPr>
              <a:t>Программа «Мой ТГУ» 2017-2018</a:t>
            </a:r>
            <a:endParaRPr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32" y="1257937"/>
            <a:ext cx="9272373" cy="597352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" r="24937" b="8669"/>
          <a:stretch/>
        </p:blipFill>
        <p:spPr bwMode="auto">
          <a:xfrm>
            <a:off x="1233205" y="2858277"/>
            <a:ext cx="7900163" cy="389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3576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747541" y="531106"/>
            <a:ext cx="8874923" cy="11936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500"/>
            </a:lvl1pPr>
          </a:lstStyle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dirty="0" smtClean="0"/>
              <a:t>Просветительские мероприятия: </a:t>
            </a:r>
            <a:br>
              <a:rPr lang="ru-RU" sz="4800" dirty="0" smtClean="0"/>
            </a:br>
            <a:r>
              <a:rPr lang="ru-RU" sz="4800" i="1" dirty="0" smtClean="0">
                <a:solidFill>
                  <a:srgbClr val="0070C0"/>
                </a:solidFill>
              </a:rPr>
              <a:t>Встречи без галстуков</a:t>
            </a:r>
            <a:endParaRPr sz="4800" i="1" dirty="0">
              <a:solidFill>
                <a:srgbClr val="0070C0"/>
              </a:solidFill>
            </a:endParaRPr>
          </a:p>
        </p:txBody>
      </p:sp>
      <p:pic>
        <p:nvPicPr>
          <p:cNvPr id="5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1828" y="691106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4"/>
          <p:cNvSpPr/>
          <p:nvPr/>
        </p:nvSpPr>
        <p:spPr>
          <a:xfrm>
            <a:off x="1172668" y="7092967"/>
            <a:ext cx="246366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tx2">
                    <a:lumMod val="75000"/>
                  </a:schemeClr>
                </a:solidFill>
              </a:rPr>
              <a:t>Программа «Мой ТГУ» 2017-2018</a:t>
            </a:r>
            <a:endParaRPr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 descr="D:\Рабочие материалы\Иконки для сайта\calendar-icon-1487803_960_7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36" y="1537529"/>
            <a:ext cx="1283278" cy="13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4226" y="2129613"/>
            <a:ext cx="996598" cy="58477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Февраль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2018 г.</a:t>
            </a:r>
            <a:endParaRPr kumimoji="0" lang="ru-RU" sz="16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3" descr="D:\ЭПЦ\Работа со студентами. 2016-2017\Студенты ТГУ\3. Мероприятия программы Мой ТГУ\2. Встречи без галстуков\2017. С.П. Кулижский\Фото\Фото Встречи 28.02.2017\для сайта\7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360" y="3030078"/>
            <a:ext cx="3604864" cy="257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ЭПЦ\Работа со студентами. 2016-2017\Студенты ТГУ\3. Мероприятия программы Мой ТГУ\2. Встречи без галстуков\2017. С.П. Кулижский\Фото\Фото Встречи 28.02.2017\для сайта\вопросы от аудитории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99" y="3051179"/>
            <a:ext cx="3824616" cy="255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828" y="1558635"/>
            <a:ext cx="2839396" cy="117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5997" y="5760892"/>
            <a:ext cx="87048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Встречи с выдающимися </a:t>
            </a:r>
            <a:r>
              <a:rPr lang="ru-RU" sz="2000" dirty="0"/>
              <a:t>учеными, основателями научных школ, руководителями университета, выпускниками и партнерами ТГУ, добившимися значительных успехов в профессиональной </a:t>
            </a:r>
            <a:r>
              <a:rPr lang="ru-RU" sz="2000" dirty="0" smtClean="0"/>
              <a:t>деятельности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318244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612041" y="372139"/>
            <a:ext cx="9001149" cy="1442282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500"/>
            </a:lvl1pPr>
          </a:lstStyle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dirty="0" smtClean="0"/>
              <a:t>Просветительские мероприятия:</a:t>
            </a:r>
            <a:br>
              <a:rPr lang="ru-RU" sz="5400" dirty="0" smtClean="0"/>
            </a:br>
            <a:r>
              <a:rPr lang="ru-RU" sz="5400" dirty="0" smtClean="0"/>
              <a:t> </a:t>
            </a:r>
            <a:r>
              <a:rPr lang="ru-RU" sz="5400" i="1" dirty="0" smtClean="0">
                <a:solidFill>
                  <a:srgbClr val="0070C0"/>
                </a:solidFill>
              </a:rPr>
              <a:t>Хранители памяти </a:t>
            </a:r>
            <a:endParaRPr sz="5500" i="1" dirty="0">
              <a:solidFill>
                <a:srgbClr val="0070C0"/>
              </a:solidFill>
            </a:endParaRPr>
          </a:p>
        </p:txBody>
      </p:sp>
      <p:pic>
        <p:nvPicPr>
          <p:cNvPr id="5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1828" y="691106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4"/>
          <p:cNvSpPr/>
          <p:nvPr/>
        </p:nvSpPr>
        <p:spPr>
          <a:xfrm>
            <a:off x="1172668" y="7092967"/>
            <a:ext cx="246366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tx2">
                    <a:lumMod val="75000"/>
                  </a:schemeClr>
                </a:solidFill>
              </a:rPr>
              <a:t>Программа «Мой ТГУ» 2017-2018</a:t>
            </a:r>
            <a:endParaRPr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7" name="Picture 3" descr="D:\ЭПЦ\Работа со студентами. 2016-2017\Студенты ТГУ\3. Мероприятия программы Мой ТГУ\4. Хранители памяти\Апрель 2017. Гуреева И.И\Издательская продукция\баннер хранители-1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283" y="1505925"/>
            <a:ext cx="2790525" cy="115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38" y="1682821"/>
            <a:ext cx="1105437" cy="119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48627" y="2167178"/>
            <a:ext cx="916200" cy="58477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Декабрь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2017 г.</a:t>
            </a:r>
            <a:endParaRPr kumimoji="0" lang="ru-RU" sz="16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119" y="2880377"/>
            <a:ext cx="3754689" cy="250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84" y="2880377"/>
            <a:ext cx="3754691" cy="250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0903" y="5517958"/>
            <a:ext cx="8599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этих встречах </a:t>
            </a:r>
            <a:r>
              <a:rPr lang="ru-RU" dirty="0" smtClean="0"/>
              <a:t>вы познакомитесь с руководителями и сотрудниками музеев, узнаете об </a:t>
            </a:r>
            <a:r>
              <a:rPr lang="ru-RU" dirty="0"/>
              <a:t>истории </a:t>
            </a:r>
            <a:r>
              <a:rPr lang="ru-RU" dirty="0" smtClean="0"/>
              <a:t>музеев</a:t>
            </a:r>
            <a:r>
              <a:rPr lang="ru-RU" dirty="0"/>
              <a:t>, </a:t>
            </a:r>
            <a:r>
              <a:rPr lang="ru-RU" dirty="0" smtClean="0"/>
              <a:t>поймете, </a:t>
            </a:r>
            <a:r>
              <a:rPr lang="ru-RU" dirty="0"/>
              <a:t>в чем </a:t>
            </a:r>
            <a:r>
              <a:rPr lang="ru-RU" dirty="0" smtClean="0"/>
              <a:t>их уникальность </a:t>
            </a:r>
            <a:r>
              <a:rPr lang="ru-RU" dirty="0"/>
              <a:t>и </a:t>
            </a:r>
            <a:r>
              <a:rPr lang="ru-RU" dirty="0" smtClean="0"/>
              <a:t>предназначение, </a:t>
            </a:r>
            <a:r>
              <a:rPr lang="ru-RU" dirty="0"/>
              <a:t>какова специфика работы сотрудников музея в вузе, что могут дать университетские музеи </a:t>
            </a:r>
            <a:r>
              <a:rPr lang="ru-RU" dirty="0" smtClean="0"/>
              <a:t>вам для </a:t>
            </a:r>
            <a:r>
              <a:rPr lang="ru-RU" dirty="0"/>
              <a:t>учебы и исследовательской </a:t>
            </a:r>
            <a:r>
              <a:rPr lang="ru-RU" dirty="0" smtClean="0"/>
              <a:t>деятельности</a:t>
            </a:r>
            <a:endParaRPr lang="ru-RU" dirty="0"/>
          </a:p>
        </p:txBody>
      </p:sp>
      <p:pic>
        <p:nvPicPr>
          <p:cNvPr id="102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808" y="2526364"/>
            <a:ext cx="401638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506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483094" y="350878"/>
            <a:ext cx="9500879" cy="140621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500"/>
            </a:lvl1pPr>
          </a:lstStyle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dirty="0" smtClean="0"/>
              <a:t>Выставки</a:t>
            </a:r>
            <a:r>
              <a:rPr lang="ru-RU" sz="5400" dirty="0"/>
              <a:t>, концерты, юбилейные мероприятия</a:t>
            </a:r>
            <a:endParaRPr sz="5500" dirty="0"/>
          </a:p>
        </p:txBody>
      </p:sp>
      <p:pic>
        <p:nvPicPr>
          <p:cNvPr id="5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1828" y="691106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4"/>
          <p:cNvSpPr/>
          <p:nvPr/>
        </p:nvSpPr>
        <p:spPr>
          <a:xfrm>
            <a:off x="1172668" y="7092967"/>
            <a:ext cx="246366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tx2">
                    <a:lumMod val="75000"/>
                  </a:schemeClr>
                </a:solidFill>
              </a:rPr>
              <a:t>Программа «Мой ТГУ» 2017-2018</a:t>
            </a:r>
            <a:endParaRPr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9" name="Picture 5" descr="C:\Users\Employee\Desktop\EOaWdBAuWg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4" t="8558" r="23291" b="1"/>
          <a:stretch/>
        </p:blipFill>
        <p:spPr bwMode="auto">
          <a:xfrm>
            <a:off x="4372356" y="1728002"/>
            <a:ext cx="5162385" cy="152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с одним вырезанным углом 11"/>
          <p:cNvSpPr/>
          <p:nvPr/>
        </p:nvSpPr>
        <p:spPr>
          <a:xfrm flipH="1">
            <a:off x="4372355" y="3198443"/>
            <a:ext cx="5162385" cy="3539428"/>
          </a:xfrm>
          <a:prstGeom prst="snip1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tabLst>
                <a:tab pos="0" algn="l"/>
              </a:tabLst>
            </a:pPr>
            <a:r>
              <a:rPr lang="ru-RU" sz="2800" b="1" dirty="0" smtClean="0">
                <a:solidFill>
                  <a:schemeClr val="tx1"/>
                </a:solidFill>
              </a:rPr>
              <a:t>Концерты практикумы </a:t>
            </a: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tabLst>
                <a:tab pos="0" algn="l"/>
              </a:tabLst>
            </a:pPr>
            <a:r>
              <a:rPr lang="ru-RU" sz="2800" b="1" dirty="0" smtClean="0">
                <a:solidFill>
                  <a:schemeClr val="tx1"/>
                </a:solidFill>
              </a:rPr>
              <a:t>обучающихся ИИК</a:t>
            </a:r>
          </a:p>
          <a:p>
            <a:pPr marL="457200" marR="0" indent="-4572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ru-RU" sz="2800" i="1" dirty="0" smtClean="0">
                <a:solidFill>
                  <a:schemeClr val="tx1"/>
                </a:solidFill>
              </a:rPr>
              <a:t>Времена года в музыке</a:t>
            </a:r>
          </a:p>
          <a:p>
            <a:pPr marL="457200" marR="0" indent="-4572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ru-RU" sz="2800" i="1" dirty="0" smtClean="0">
                <a:solidFill>
                  <a:schemeClr val="tx1"/>
                </a:solidFill>
              </a:rPr>
              <a:t>Музыкальное путешествие </a:t>
            </a:r>
          </a:p>
          <a:p>
            <a:pPr marR="0" indent="446088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tabLst>
                <a:tab pos="0" algn="l"/>
              </a:tabLst>
            </a:pPr>
            <a:r>
              <a:rPr lang="ru-RU" sz="2800" i="1" dirty="0" smtClean="0">
                <a:solidFill>
                  <a:schemeClr val="tx1"/>
                </a:solidFill>
              </a:rPr>
              <a:t>во времени</a:t>
            </a:r>
          </a:p>
          <a:p>
            <a:pPr marL="457200" marR="0" indent="-4572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ru-RU" sz="2800" i="1" dirty="0" smtClean="0">
                <a:solidFill>
                  <a:schemeClr val="tx1"/>
                </a:solidFill>
              </a:rPr>
              <a:t>Инструментальные жанры</a:t>
            </a:r>
          </a:p>
          <a:p>
            <a:pPr marL="457200" marR="0" indent="-4572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ru-RU" sz="2800" i="1" dirty="0" smtClean="0">
                <a:solidFill>
                  <a:schemeClr val="tx1"/>
                </a:solidFill>
              </a:rPr>
              <a:t>Романсовое настроение</a:t>
            </a:r>
          </a:p>
          <a:p>
            <a:pPr marL="457200" marR="0" indent="-4572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ru-RU" sz="2800" i="1" dirty="0" smtClean="0">
                <a:solidFill>
                  <a:schemeClr val="tx1"/>
                </a:solidFill>
              </a:rPr>
              <a:t>Юмор в музыке</a:t>
            </a:r>
            <a:endParaRPr lang="ru-RU" sz="2800" i="1" dirty="0" smtClean="0">
              <a:solidFill>
                <a:srgbClr val="000000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0" y="1852369"/>
            <a:ext cx="2642253" cy="2613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04256" y="2856759"/>
            <a:ext cx="2109065" cy="132343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4572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ru-RU" sz="1600" b="1" i="1" dirty="0">
                <a:solidFill>
                  <a:srgbClr val="000000"/>
                </a:solidFill>
              </a:rPr>
              <a:t>о</a:t>
            </a:r>
            <a:r>
              <a:rPr kumimoji="0" lang="ru-RU" sz="16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ктябрь </a:t>
            </a:r>
          </a:p>
          <a:p>
            <a:pPr marL="457200" marR="0" indent="-4572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16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ноябрь </a:t>
            </a:r>
          </a:p>
          <a:p>
            <a:pPr marL="457200" marR="0" indent="-4572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ru-RU" sz="1600" b="1" i="1" dirty="0">
                <a:solidFill>
                  <a:srgbClr val="000000"/>
                </a:solidFill>
              </a:rPr>
              <a:t>ф</a:t>
            </a:r>
            <a:r>
              <a:rPr kumimoji="0" lang="ru-RU" sz="16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евраль</a:t>
            </a:r>
          </a:p>
          <a:p>
            <a:pPr marL="457200" marR="0" indent="-4572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16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март </a:t>
            </a:r>
          </a:p>
          <a:p>
            <a:pPr marL="457200" marR="0" indent="-4572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16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апрель</a:t>
            </a:r>
            <a:endParaRPr kumimoji="0" lang="ru-RU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2502" y="5239277"/>
            <a:ext cx="3401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Концерты-практикумы проводятся в третью среду </a:t>
            </a:r>
            <a:r>
              <a:rPr lang="ru-RU" dirty="0" smtClean="0"/>
              <a:t>месяца в </a:t>
            </a:r>
            <a:r>
              <a:rPr lang="ru-RU" dirty="0"/>
              <a:t>18-30 в актовом зале ТГУ (пр. Ленина, 36, главный корпус ТГУ, 2 </a:t>
            </a:r>
            <a:r>
              <a:rPr lang="ru-RU" dirty="0" smtClean="0"/>
              <a:t>этаж, ауд</a:t>
            </a:r>
            <a:r>
              <a:rPr lang="ru-RU" dirty="0"/>
              <a:t>. 227</a:t>
            </a:r>
            <a:r>
              <a:rPr lang="ru-RU" dirty="0" smtClean="0"/>
              <a:t>)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8" y="5228644"/>
            <a:ext cx="493281" cy="66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7475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39"/>
          <a:stretch/>
        </p:blipFill>
        <p:spPr bwMode="auto">
          <a:xfrm>
            <a:off x="2817561" y="4506236"/>
            <a:ext cx="5588843" cy="190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631956" y="372139"/>
            <a:ext cx="9288231" cy="14337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500"/>
            </a:lvl1pPr>
          </a:lstStyle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dirty="0" smtClean="0"/>
              <a:t>Всероссийские и городские </a:t>
            </a:r>
            <a:br>
              <a:rPr lang="ru-RU" sz="5400" dirty="0" smtClean="0"/>
            </a:br>
            <a:r>
              <a:rPr lang="ru-RU" sz="5400" dirty="0" smtClean="0"/>
              <a:t>акции </a:t>
            </a:r>
            <a:endParaRPr sz="5500" dirty="0"/>
          </a:p>
        </p:txBody>
      </p:sp>
      <p:pic>
        <p:nvPicPr>
          <p:cNvPr id="5" name="image1.jp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61828" y="691106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4"/>
          <p:cNvSpPr/>
          <p:nvPr/>
        </p:nvSpPr>
        <p:spPr>
          <a:xfrm>
            <a:off x="1172668" y="7092967"/>
            <a:ext cx="246366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tx2">
                    <a:lumMod val="75000"/>
                  </a:schemeClr>
                </a:solidFill>
              </a:rPr>
              <a:t>Программа «Мой ТГУ» 2017-2018</a:t>
            </a:r>
            <a:endParaRPr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62" y="4489749"/>
            <a:ext cx="1645624" cy="178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31259" y="5242543"/>
            <a:ext cx="1171215" cy="83099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18 мая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2018 г.</a:t>
            </a:r>
            <a:endParaRPr kumimoji="0" lang="ru-RU" sz="24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48" y="1880277"/>
            <a:ext cx="1646238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49302" y="2481831"/>
            <a:ext cx="1336329" cy="101566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9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сентября 2017 г.</a:t>
            </a:r>
            <a:endParaRPr kumimoji="0" lang="ru-RU" sz="20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0338" y="4503116"/>
            <a:ext cx="4523083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Ночь музеев ТГУ </a:t>
            </a:r>
            <a:endParaRPr kumimoji="0" lang="ru-RU" sz="40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3"/>
          <a:stretch/>
        </p:blipFill>
        <p:spPr bwMode="auto">
          <a:xfrm>
            <a:off x="2687066" y="1880277"/>
            <a:ext cx="5538584" cy="190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0421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461828" y="255183"/>
            <a:ext cx="9446683" cy="134984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500"/>
            </a:lvl1pPr>
          </a:lstStyle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dirty="0" smtClean="0"/>
              <a:t>Социальное </a:t>
            </a:r>
            <a:r>
              <a:rPr lang="ru-RU" sz="5400" dirty="0"/>
              <a:t>и профессиональное </a:t>
            </a:r>
            <a:r>
              <a:rPr lang="ru-RU" sz="5400" dirty="0" err="1"/>
              <a:t>волонтерство</a:t>
            </a:r>
            <a:r>
              <a:rPr lang="ru-RU" sz="5400" dirty="0"/>
              <a:t> на базе музеев ТГУ</a:t>
            </a:r>
            <a:endParaRPr sz="5500" dirty="0"/>
          </a:p>
        </p:txBody>
      </p:sp>
      <p:pic>
        <p:nvPicPr>
          <p:cNvPr id="5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1828" y="691106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с одним вырезанным углом 6"/>
          <p:cNvSpPr/>
          <p:nvPr/>
        </p:nvSpPr>
        <p:spPr>
          <a:xfrm flipH="1">
            <a:off x="943412" y="2144647"/>
            <a:ext cx="8282222" cy="2462210"/>
          </a:xfrm>
          <a:prstGeom prst="snip1Rect">
            <a:avLst>
              <a:gd name="adj" fmla="val 0"/>
            </a:avLst>
          </a:prstGeom>
          <a:noFill/>
          <a:ln w="12700" cap="flat">
            <a:solidFill>
              <a:schemeClr val="bg1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Blip>
                <a:blip r:embed="rId4"/>
              </a:buBlip>
              <a:tabLst>
                <a:tab pos="0" algn="l"/>
              </a:tabLst>
            </a:pPr>
            <a:r>
              <a:rPr lang="ru-RU" sz="2200" b="1" i="1" dirty="0" smtClean="0">
                <a:solidFill>
                  <a:srgbClr val="000000"/>
                </a:solidFill>
              </a:rPr>
              <a:t>просветительских </a:t>
            </a:r>
            <a:r>
              <a:rPr lang="ru-RU" sz="2200" b="1" i="1" dirty="0">
                <a:solidFill>
                  <a:srgbClr val="000000"/>
                </a:solidFill>
              </a:rPr>
              <a:t>и образовательных мероприятий разного уровня </a:t>
            </a:r>
            <a:r>
              <a:rPr lang="ru-RU" sz="2200" b="1" i="1" dirty="0" smtClean="0">
                <a:solidFill>
                  <a:srgbClr val="000000"/>
                </a:solidFill>
              </a:rPr>
              <a:t> (</a:t>
            </a:r>
            <a:r>
              <a:rPr lang="ru-RU" sz="2200" b="1" i="1" dirty="0">
                <a:solidFill>
                  <a:srgbClr val="000000"/>
                </a:solidFill>
              </a:rPr>
              <a:t>экскурсий, музейных занятий, практикумов для </a:t>
            </a:r>
            <a:endParaRPr lang="ru-RU" sz="2200" b="1" i="1" dirty="0" smtClean="0">
              <a:solidFill>
                <a:srgbClr val="000000"/>
              </a:solidFill>
            </a:endParaRPr>
          </a:p>
          <a:p>
            <a:pPr marR="0" indent="3619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tabLst>
                <a:tab pos="0" algn="l"/>
              </a:tabLst>
            </a:pPr>
            <a:r>
              <a:rPr lang="ru-RU" sz="2200" b="1" i="1" dirty="0" smtClean="0">
                <a:solidFill>
                  <a:srgbClr val="000000"/>
                </a:solidFill>
              </a:rPr>
              <a:t>школьников</a:t>
            </a:r>
            <a:r>
              <a:rPr lang="ru-RU" sz="2200" b="1" i="1" dirty="0">
                <a:solidFill>
                  <a:srgbClr val="000000"/>
                </a:solidFill>
              </a:rPr>
              <a:t>, </a:t>
            </a:r>
            <a:r>
              <a:rPr lang="ru-RU" sz="2200" b="1" i="1" dirty="0" smtClean="0">
                <a:solidFill>
                  <a:srgbClr val="000000"/>
                </a:solidFill>
              </a:rPr>
              <a:t>публичных </a:t>
            </a:r>
            <a:r>
              <a:rPr lang="ru-RU" sz="2200" b="1" i="1" dirty="0">
                <a:solidFill>
                  <a:srgbClr val="000000"/>
                </a:solidFill>
              </a:rPr>
              <a:t>встреч и т.д</a:t>
            </a:r>
            <a:r>
              <a:rPr lang="ru-RU" sz="2200" b="1" i="1" dirty="0" smtClean="0">
                <a:solidFill>
                  <a:srgbClr val="000000"/>
                </a:solidFill>
              </a:rPr>
              <a:t>.)</a:t>
            </a:r>
          </a:p>
          <a:p>
            <a:pPr marL="342900" indent="-342900" algn="l" rtl="0" latinLnBrk="1" hangingPunct="0">
              <a:buClr>
                <a:srgbClr val="C00000"/>
              </a:buClr>
              <a:buBlip>
                <a:blip r:embed="rId4"/>
              </a:buBlip>
              <a:tabLst>
                <a:tab pos="0" algn="l"/>
              </a:tabLst>
            </a:pPr>
            <a:r>
              <a:rPr lang="ru-RU" sz="2200" b="1" i="1" dirty="0" smtClean="0">
                <a:solidFill>
                  <a:srgbClr val="000000"/>
                </a:solidFill>
              </a:rPr>
              <a:t>Всероссийских </a:t>
            </a:r>
            <a:r>
              <a:rPr lang="ru-RU" sz="2200" b="1" i="1" dirty="0">
                <a:solidFill>
                  <a:srgbClr val="000000"/>
                </a:solidFill>
              </a:rPr>
              <a:t>и общегородских акций «День </a:t>
            </a:r>
            <a:r>
              <a:rPr lang="ru-RU" sz="2200" b="1" i="1" dirty="0" err="1" smtClean="0">
                <a:solidFill>
                  <a:srgbClr val="000000"/>
                </a:solidFill>
              </a:rPr>
              <a:t>томича</a:t>
            </a:r>
            <a:r>
              <a:rPr lang="ru-RU" sz="2200" b="1" i="1" dirty="0">
                <a:solidFill>
                  <a:srgbClr val="000000"/>
                </a:solidFill>
              </a:rPr>
              <a:t>» и </a:t>
            </a:r>
          </a:p>
          <a:p>
            <a:pPr marL="361950" algn="l" rtl="0" latinLnBrk="1" hangingPunct="0">
              <a:buClr>
                <a:srgbClr val="C00000"/>
              </a:buClr>
              <a:tabLst>
                <a:tab pos="0" algn="l"/>
              </a:tabLst>
            </a:pPr>
            <a:r>
              <a:rPr lang="ru-RU" sz="2200" b="1" i="1" dirty="0" smtClean="0">
                <a:solidFill>
                  <a:srgbClr val="000000"/>
                </a:solidFill>
              </a:rPr>
              <a:t>«</a:t>
            </a:r>
            <a:r>
              <a:rPr lang="ru-RU" sz="2200" b="1" i="1" dirty="0">
                <a:solidFill>
                  <a:srgbClr val="000000"/>
                </a:solidFill>
              </a:rPr>
              <a:t>Ночь музеев</a:t>
            </a:r>
            <a:r>
              <a:rPr lang="ru-RU" sz="2200" b="1" i="1" dirty="0" smtClean="0">
                <a:solidFill>
                  <a:srgbClr val="000000"/>
                </a:solidFill>
              </a:rPr>
              <a:t>»</a:t>
            </a:r>
          </a:p>
          <a:p>
            <a:pPr marL="342900" indent="-342900" algn="l" rtl="0" latinLnBrk="1" hangingPunct="0">
              <a:buClr>
                <a:srgbClr val="C00000"/>
              </a:buClr>
              <a:buBlip>
                <a:blip r:embed="rId4"/>
              </a:buBlip>
              <a:tabLst>
                <a:tab pos="0" algn="l"/>
              </a:tabLst>
            </a:pPr>
            <a:r>
              <a:rPr lang="ru-RU" sz="2200" b="1" i="1" dirty="0" smtClean="0">
                <a:solidFill>
                  <a:srgbClr val="000000"/>
                </a:solidFill>
              </a:rPr>
              <a:t>практик </a:t>
            </a:r>
            <a:r>
              <a:rPr lang="ru-RU" sz="2200" b="1" i="1" dirty="0">
                <a:solidFill>
                  <a:srgbClr val="000000"/>
                </a:solidFill>
              </a:rPr>
              <a:t>на базе комплекса музеев ТГУ</a:t>
            </a: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Blip>
                <a:blip r:embed="rId4"/>
              </a:buBlip>
              <a:tabLst>
                <a:tab pos="0" algn="l"/>
              </a:tabLst>
            </a:pPr>
            <a:r>
              <a:rPr lang="ru-RU" sz="2200" b="1" i="1" dirty="0" smtClean="0">
                <a:solidFill>
                  <a:srgbClr val="000000"/>
                </a:solidFill>
              </a:rPr>
              <a:t>опросов </a:t>
            </a:r>
            <a:r>
              <a:rPr lang="ru-RU" sz="2200" b="1" i="1" dirty="0">
                <a:solidFill>
                  <a:srgbClr val="000000"/>
                </a:solidFill>
              </a:rPr>
              <a:t>и исследований музейной аудитории</a:t>
            </a:r>
          </a:p>
        </p:txBody>
      </p:sp>
      <p:sp>
        <p:nvSpPr>
          <p:cNvPr id="11" name="Shape 14"/>
          <p:cNvSpPr/>
          <p:nvPr/>
        </p:nvSpPr>
        <p:spPr>
          <a:xfrm>
            <a:off x="1172668" y="7092967"/>
            <a:ext cx="246366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tx2">
                    <a:lumMod val="75000"/>
                  </a:schemeClr>
                </a:solidFill>
              </a:rPr>
              <a:t>Программа «Мой ТГУ» 2017-2018</a:t>
            </a:r>
            <a:endParaRPr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5" name="Picture 3" descr="D:\ЭПЦ\Работа со студентами. 2016-2017\Студенты ТГУ\3. Мероприятия программы Мой ТГУ\2. Встречи без галстуков\2017. С.П. Кулижский\Фото\Фото Встречи 28.02.2017\для сайта\IMG_09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562" y="4776136"/>
            <a:ext cx="2728759" cy="201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907" y="1682983"/>
            <a:ext cx="7919795" cy="461663"/>
          </a:xfrm>
          <a:prstGeom prst="rect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rPr>
              <a:t>Вы можете</a:t>
            </a:r>
            <a:r>
              <a:rPr kumimoji="0" lang="ru-RU" sz="24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rPr>
              <a:t> принять участие </a:t>
            </a:r>
            <a:r>
              <a:rPr lang="ru-RU" sz="2400" b="1" dirty="0" smtClean="0">
                <a:solidFill>
                  <a:schemeClr val="bg1"/>
                </a:solidFill>
              </a:rPr>
              <a:t>в организации </a:t>
            </a:r>
            <a:r>
              <a:rPr lang="ru-RU" sz="2400" b="1" dirty="0">
                <a:solidFill>
                  <a:schemeClr val="bg1"/>
                </a:solidFill>
              </a:rPr>
              <a:t>и </a:t>
            </a:r>
            <a:r>
              <a:rPr lang="ru-RU" sz="2400" b="1" dirty="0" smtClean="0">
                <a:solidFill>
                  <a:schemeClr val="bg1"/>
                </a:solidFill>
              </a:rPr>
              <a:t>проведении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pic>
        <p:nvPicPr>
          <p:cNvPr id="2050" name="Picture 2" descr="\\001-15-4\Users\Public\Файлообмен\Ночь музеев ТГУ\2017 год\Фотографии\ТГУ. Главный корпус. ЦК\IMG_17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85" y="4776134"/>
            <a:ext cx="3015539" cy="201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001-15-4\Users\Public\Файлообмен\Работа со школьниками\Практикумы\ОТЧЁТ по практикуму Искатели прошлого\фото искатели прошлого\для новости\IMG_928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9" b="1592"/>
          <a:stretch/>
        </p:blipFill>
        <p:spPr bwMode="auto">
          <a:xfrm>
            <a:off x="611517" y="4776135"/>
            <a:ext cx="1630289" cy="201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001-15-4\Users\Public\Файлообмен\Работа со школьниками\Практикумы\ОТЧЁТ по практикуму Искатели прошлого\фото искатели прошлого\для новости\IMG_93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36" y="4784436"/>
            <a:ext cx="1334704" cy="200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1695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806491" y="191382"/>
            <a:ext cx="6534396" cy="86330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500"/>
            </a:lvl1pPr>
          </a:lstStyle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dirty="0" smtClean="0"/>
              <a:t>Программа </a:t>
            </a:r>
            <a:r>
              <a:rPr lang="ru-RU" sz="5400" i="1" dirty="0" smtClean="0">
                <a:solidFill>
                  <a:srgbClr val="0070C0"/>
                </a:solidFill>
              </a:rPr>
              <a:t>Мой ТГУ </a:t>
            </a:r>
            <a:endParaRPr sz="5500" i="1" dirty="0">
              <a:solidFill>
                <a:srgbClr val="0070C0"/>
              </a:solidFill>
            </a:endParaRPr>
          </a:p>
        </p:txBody>
      </p:sp>
      <p:pic>
        <p:nvPicPr>
          <p:cNvPr id="5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1828" y="691106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"/>
          <p:cNvSpPr/>
          <p:nvPr/>
        </p:nvSpPr>
        <p:spPr>
          <a:xfrm>
            <a:off x="1172668" y="7092967"/>
            <a:ext cx="246366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tx2">
                    <a:lumMod val="75000"/>
                  </a:schemeClr>
                </a:solidFill>
              </a:rPr>
              <a:t>Программа «Мой ТГУ» 2017-2018</a:t>
            </a:r>
            <a:endParaRPr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1871" y="1122104"/>
            <a:ext cx="9093008" cy="62478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solidFill>
                  <a:srgbClr val="000000"/>
                </a:solidFill>
              </a:rPr>
              <a:t>Программа разработана </a:t>
            </a:r>
            <a:r>
              <a:rPr lang="ru-RU" sz="2000" dirty="0">
                <a:solidFill>
                  <a:srgbClr val="000000"/>
                </a:solidFill>
              </a:rPr>
              <a:t>для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студентов, магистрантов и </a:t>
            </a:r>
            <a:endParaRPr lang="ru-RU" sz="2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аспирантов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ТГУ всех форм обучения и направлений </a:t>
            </a:r>
            <a:r>
              <a:rPr lang="ru-RU" sz="2000" dirty="0" smtClean="0">
                <a:solidFill>
                  <a:srgbClr val="000000"/>
                </a:solidFill>
              </a:rPr>
              <a:t>подготовки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Задачи программы</a:t>
            </a:r>
            <a:r>
              <a:rPr kumimoji="0" lang="ru-RU" sz="2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:</a:t>
            </a:r>
            <a:r>
              <a:rPr kumimoji="0" lang="ru-RU" sz="20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</a:t>
            </a: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0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п</a:t>
            </a:r>
            <a:r>
              <a:rPr lang="ru-RU" sz="2000" dirty="0" smtClean="0">
                <a:solidFill>
                  <a:srgbClr val="000000"/>
                </a:solidFill>
              </a:rPr>
              <a:t>ознакомить с историей университета</a:t>
            </a: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</a:pPr>
            <a:r>
              <a:rPr lang="ru-RU" sz="2000" dirty="0" smtClean="0">
                <a:solidFill>
                  <a:srgbClr val="000000"/>
                </a:solidFill>
              </a:rPr>
              <a:t>познакомить с музеями ТГУ и их коллекциями</a:t>
            </a: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</a:pPr>
            <a:r>
              <a:rPr lang="ru-RU" sz="2000" dirty="0" smtClean="0">
                <a:solidFill>
                  <a:srgbClr val="000000"/>
                </a:solidFill>
              </a:rPr>
              <a:t>познакомить с </a:t>
            </a:r>
            <a:r>
              <a:rPr lang="ru-RU" sz="2000" dirty="0">
                <a:solidFill>
                  <a:srgbClr val="000000"/>
                </a:solidFill>
              </a:rPr>
              <a:t>выдающимися учеными и </a:t>
            </a:r>
            <a:r>
              <a:rPr lang="ru-RU" sz="2000" dirty="0" smtClean="0">
                <a:solidFill>
                  <a:srgbClr val="000000"/>
                </a:solidFill>
              </a:rPr>
              <a:t>выпускниками университета</a:t>
            </a: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</a:pPr>
            <a:r>
              <a:rPr lang="ru-RU" sz="2000" dirty="0">
                <a:solidFill>
                  <a:srgbClr val="000000"/>
                </a:solidFill>
              </a:rPr>
              <a:t>п</a:t>
            </a:r>
            <a:r>
              <a:rPr lang="ru-RU" sz="2000" dirty="0" smtClean="0">
                <a:solidFill>
                  <a:srgbClr val="000000"/>
                </a:solidFill>
              </a:rPr>
              <a:t>редоставить возможность принять </a:t>
            </a:r>
            <a:r>
              <a:rPr lang="ru-RU" sz="2000" dirty="0">
                <a:solidFill>
                  <a:srgbClr val="000000"/>
                </a:solidFill>
              </a:rPr>
              <a:t>участие в акциях и </a:t>
            </a:r>
            <a:r>
              <a:rPr lang="ru-RU" sz="2000" dirty="0" smtClean="0">
                <a:solidFill>
                  <a:srgbClr val="000000"/>
                </a:solidFill>
              </a:rPr>
              <a:t>просветительских </a:t>
            </a:r>
          </a:p>
          <a:p>
            <a:pPr marL="361950"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2000" dirty="0" smtClean="0">
                <a:solidFill>
                  <a:srgbClr val="000000"/>
                </a:solidFill>
              </a:rPr>
              <a:t>мероприятиях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000000"/>
                </a:solidFill>
              </a:rPr>
              <a:t>Просветительские мероприятия: </a:t>
            </a:r>
            <a:endParaRPr lang="ru-RU" sz="2000" b="1" dirty="0">
              <a:solidFill>
                <a:srgbClr val="000000"/>
              </a:solidFill>
            </a:endParaRPr>
          </a:p>
          <a:p>
            <a:pPr marL="457200" marR="0" indent="-4572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>
                <a:tab pos="712788" algn="l"/>
                <a:tab pos="1073150" algn="l"/>
              </a:tabLst>
            </a:pPr>
            <a:r>
              <a:rPr lang="ru-RU" sz="2000" dirty="0">
                <a:solidFill>
                  <a:srgbClr val="000000"/>
                </a:solidFill>
              </a:rPr>
              <a:t>э</a:t>
            </a:r>
            <a:r>
              <a:rPr lang="ru-RU" sz="2000" dirty="0" smtClean="0">
                <a:solidFill>
                  <a:srgbClr val="000000"/>
                </a:solidFill>
              </a:rPr>
              <a:t>кскурсионный цикл </a:t>
            </a:r>
            <a:r>
              <a:rPr lang="ru-RU" sz="2000" b="1" i="1" dirty="0" smtClean="0">
                <a:solidFill>
                  <a:srgbClr val="0070C0"/>
                </a:solidFill>
              </a:rPr>
              <a:t>Знакомство </a:t>
            </a:r>
            <a:r>
              <a:rPr lang="ru-RU" sz="2000" b="1" i="1" dirty="0">
                <a:solidFill>
                  <a:srgbClr val="0070C0"/>
                </a:solidFill>
              </a:rPr>
              <a:t>с </a:t>
            </a:r>
            <a:r>
              <a:rPr lang="ru-RU" sz="2000" b="1" i="1" dirty="0" smtClean="0">
                <a:solidFill>
                  <a:srgbClr val="0070C0"/>
                </a:solidFill>
              </a:rPr>
              <a:t>университетом</a:t>
            </a:r>
          </a:p>
          <a:p>
            <a:pPr marL="457200" marR="0" indent="-4572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>
                <a:tab pos="712788" algn="l"/>
                <a:tab pos="1073150" algn="l"/>
              </a:tabLst>
            </a:pPr>
            <a:r>
              <a:rPr lang="ru-RU" sz="2000" dirty="0">
                <a:solidFill>
                  <a:srgbClr val="000000"/>
                </a:solidFill>
              </a:rPr>
              <a:t>э</a:t>
            </a:r>
            <a:r>
              <a:rPr lang="ru-RU" sz="2000" dirty="0" smtClean="0">
                <a:solidFill>
                  <a:srgbClr val="000000"/>
                </a:solidFill>
              </a:rPr>
              <a:t>кскурсионный цикл </a:t>
            </a:r>
            <a:r>
              <a:rPr lang="ru-RU" sz="2000" b="1" i="1" dirty="0" smtClean="0">
                <a:solidFill>
                  <a:srgbClr val="0070C0"/>
                </a:solidFill>
              </a:rPr>
              <a:t>Декады музеев ТГУ</a:t>
            </a:r>
          </a:p>
          <a:p>
            <a:pPr marL="457200" marR="0" indent="-4572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>
                <a:tab pos="712788" algn="l"/>
                <a:tab pos="1073150" algn="l"/>
              </a:tabLst>
            </a:pPr>
            <a:r>
              <a:rPr lang="ru-RU" sz="2000" dirty="0">
                <a:solidFill>
                  <a:srgbClr val="000000"/>
                </a:solidFill>
              </a:rPr>
              <a:t>ц</a:t>
            </a:r>
            <a:r>
              <a:rPr lang="ru-RU" sz="2000" dirty="0" smtClean="0">
                <a:solidFill>
                  <a:srgbClr val="000000"/>
                </a:solidFill>
              </a:rPr>
              <a:t>икл просветительских мероприятий </a:t>
            </a:r>
            <a:r>
              <a:rPr lang="ru-RU" sz="2000" b="1" i="1" dirty="0" smtClean="0">
                <a:solidFill>
                  <a:srgbClr val="0070C0"/>
                </a:solidFill>
              </a:rPr>
              <a:t>Встречи без галстуков</a:t>
            </a:r>
          </a:p>
          <a:p>
            <a:pPr marL="457200" marR="0" indent="-4572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>
                <a:tab pos="712788" algn="l"/>
                <a:tab pos="1073150" algn="l"/>
              </a:tabLst>
            </a:pPr>
            <a:r>
              <a:rPr lang="ru-RU" sz="2000" dirty="0">
                <a:solidFill>
                  <a:srgbClr val="000000"/>
                </a:solidFill>
              </a:rPr>
              <a:t>ц</a:t>
            </a:r>
            <a:r>
              <a:rPr lang="ru-RU" sz="2000" dirty="0" smtClean="0">
                <a:solidFill>
                  <a:srgbClr val="000000"/>
                </a:solidFill>
              </a:rPr>
              <a:t>икл просветительских мероприятий </a:t>
            </a:r>
            <a:r>
              <a:rPr lang="ru-RU" sz="2000" b="1" i="1" dirty="0" smtClean="0">
                <a:solidFill>
                  <a:srgbClr val="0070C0"/>
                </a:solidFill>
              </a:rPr>
              <a:t>Хранители памяти</a:t>
            </a:r>
          </a:p>
          <a:p>
            <a:pPr marL="457200" marR="0" indent="-4572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>
                <a:tab pos="712788" algn="l"/>
                <a:tab pos="1073150" algn="l"/>
              </a:tabLst>
            </a:pPr>
            <a:r>
              <a:rPr lang="ru-RU" sz="2000" dirty="0">
                <a:solidFill>
                  <a:schemeClr val="tx1"/>
                </a:solidFill>
              </a:rPr>
              <a:t>в</a:t>
            </a:r>
            <a:r>
              <a:rPr lang="ru-RU" sz="2000" dirty="0" smtClean="0">
                <a:solidFill>
                  <a:schemeClr val="tx1"/>
                </a:solidFill>
              </a:rPr>
              <a:t>ыставки</a:t>
            </a:r>
            <a:r>
              <a:rPr lang="ru-RU" sz="2000" dirty="0">
                <a:solidFill>
                  <a:schemeClr val="tx1"/>
                </a:solidFill>
              </a:rPr>
              <a:t>, концерты, юбилейные </a:t>
            </a:r>
            <a:r>
              <a:rPr lang="ru-RU" sz="2000" dirty="0" smtClean="0">
                <a:solidFill>
                  <a:schemeClr val="tx1"/>
                </a:solidFill>
              </a:rPr>
              <a:t>мероприятия</a:t>
            </a:r>
          </a:p>
          <a:p>
            <a:pPr marL="457200" marR="0" indent="-4572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>
                <a:tab pos="712788" algn="l"/>
                <a:tab pos="1073150" algn="l"/>
              </a:tabLst>
            </a:pPr>
            <a:r>
              <a:rPr lang="ru-RU" sz="2000" dirty="0">
                <a:solidFill>
                  <a:schemeClr val="tx1"/>
                </a:solidFill>
              </a:rPr>
              <a:t>в</a:t>
            </a:r>
            <a:r>
              <a:rPr lang="ru-RU" sz="2000" dirty="0" smtClean="0">
                <a:solidFill>
                  <a:schemeClr val="tx1"/>
                </a:solidFill>
              </a:rPr>
              <a:t>сероссийские и городские акции </a:t>
            </a:r>
            <a:r>
              <a:rPr lang="ru-RU" sz="2000" b="1" i="1" dirty="0" smtClean="0">
                <a:solidFill>
                  <a:srgbClr val="0070C0"/>
                </a:solidFill>
              </a:rPr>
              <a:t>Ночь музеев </a:t>
            </a:r>
            <a:r>
              <a:rPr lang="ru-RU" sz="2000" dirty="0" smtClean="0">
                <a:solidFill>
                  <a:schemeClr val="tx1"/>
                </a:solidFill>
              </a:rPr>
              <a:t>и </a:t>
            </a:r>
            <a:r>
              <a:rPr lang="ru-RU" sz="2000" b="1" i="1" dirty="0" smtClean="0">
                <a:solidFill>
                  <a:srgbClr val="0070C0"/>
                </a:solidFill>
              </a:rPr>
              <a:t>День </a:t>
            </a:r>
            <a:r>
              <a:rPr lang="ru-RU" sz="2000" b="1" i="1" dirty="0" err="1" smtClean="0">
                <a:solidFill>
                  <a:srgbClr val="0070C0"/>
                </a:solidFill>
              </a:rPr>
              <a:t>томича</a:t>
            </a:r>
            <a:endParaRPr lang="ru-RU" sz="2000" b="1" i="1" dirty="0" smtClean="0">
              <a:solidFill>
                <a:srgbClr val="0070C0"/>
              </a:solidFill>
            </a:endParaRPr>
          </a:p>
          <a:p>
            <a:pPr marL="457200" marR="0" indent="-4572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>
                <a:tab pos="712788" algn="l"/>
                <a:tab pos="1073150" algn="l"/>
              </a:tabLst>
            </a:pPr>
            <a:r>
              <a:rPr lang="ru-RU" sz="2000" dirty="0">
                <a:solidFill>
                  <a:srgbClr val="000000"/>
                </a:solidFill>
              </a:rPr>
              <a:t>с</a:t>
            </a:r>
            <a:r>
              <a:rPr lang="ru-RU" sz="2000" dirty="0" smtClean="0">
                <a:solidFill>
                  <a:srgbClr val="000000"/>
                </a:solidFill>
              </a:rPr>
              <a:t>оциальное </a:t>
            </a:r>
            <a:r>
              <a:rPr lang="ru-RU" sz="2000" dirty="0">
                <a:solidFill>
                  <a:srgbClr val="000000"/>
                </a:solidFill>
              </a:rPr>
              <a:t>и профессиональное </a:t>
            </a:r>
            <a:r>
              <a:rPr lang="ru-RU" sz="2000" dirty="0" err="1">
                <a:solidFill>
                  <a:srgbClr val="000000"/>
                </a:solidFill>
              </a:rPr>
              <a:t>волонтерство</a:t>
            </a:r>
            <a:r>
              <a:rPr lang="ru-RU" sz="2000" dirty="0">
                <a:solidFill>
                  <a:srgbClr val="000000"/>
                </a:solidFill>
              </a:rPr>
              <a:t> на базе музеев </a:t>
            </a:r>
            <a:r>
              <a:rPr lang="ru-RU" sz="2000" dirty="0" smtClean="0">
                <a:solidFill>
                  <a:srgbClr val="000000"/>
                </a:solidFill>
              </a:rPr>
              <a:t>ТГУ</a:t>
            </a:r>
          </a:p>
          <a:p>
            <a:pPr marR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712788" algn="l"/>
                <a:tab pos="1073150" algn="l"/>
              </a:tabLst>
            </a:pPr>
            <a:endParaRPr lang="ru-RU" sz="2000" b="1" i="1" dirty="0" smtClean="0">
              <a:solidFill>
                <a:srgbClr val="000000"/>
              </a:solidFill>
            </a:endParaRPr>
          </a:p>
          <a:p>
            <a:pPr marR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712788" algn="l"/>
                <a:tab pos="1073150" algn="l"/>
              </a:tabLst>
            </a:pPr>
            <a:r>
              <a:rPr lang="ru-RU" sz="2000" b="1" i="1" dirty="0" smtClean="0">
                <a:solidFill>
                  <a:srgbClr val="000000"/>
                </a:solidFill>
              </a:rPr>
              <a:t>Это </a:t>
            </a:r>
            <a:r>
              <a:rPr lang="ru-RU" sz="2000" b="1" i="1" dirty="0">
                <a:solidFill>
                  <a:srgbClr val="000000"/>
                </a:solidFill>
              </a:rPr>
              <a:t>позволит вам почувствовать себя частью </a:t>
            </a:r>
            <a:r>
              <a:rPr lang="ru-RU" sz="2000" b="1" i="1" dirty="0" smtClean="0">
                <a:solidFill>
                  <a:srgbClr val="000000"/>
                </a:solidFill>
              </a:rPr>
              <a:t>уникального </a:t>
            </a:r>
          </a:p>
          <a:p>
            <a:pPr marR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712788" algn="l"/>
                <a:tab pos="1073150" algn="l"/>
              </a:tabLst>
            </a:pPr>
            <a:r>
              <a:rPr lang="ru-RU" sz="2000" b="1" i="1" dirty="0" smtClean="0">
                <a:solidFill>
                  <a:srgbClr val="000000"/>
                </a:solidFill>
              </a:rPr>
              <a:t>университетского коллектива</a:t>
            </a:r>
            <a:r>
              <a:rPr lang="ru-RU" sz="2000" b="1" i="1" dirty="0">
                <a:solidFill>
                  <a:srgbClr val="000000"/>
                </a:solidFill>
              </a:rPr>
              <a:t>, бережно хранящего свои </a:t>
            </a:r>
            <a:r>
              <a:rPr lang="ru-RU" sz="2000" b="1" i="1" dirty="0" smtClean="0">
                <a:solidFill>
                  <a:srgbClr val="000000"/>
                </a:solidFill>
              </a:rPr>
              <a:t>традиции !</a:t>
            </a:r>
            <a:endParaRPr lang="ru-RU" sz="2000" b="1" i="1" dirty="0">
              <a:solidFill>
                <a:srgbClr val="000000"/>
              </a:solidFill>
            </a:endParaRPr>
          </a:p>
          <a:p>
            <a:pPr marL="457200" marR="0" indent="-45720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>
                <a:tab pos="712788" algn="l"/>
                <a:tab pos="1073150" algn="l"/>
              </a:tabLst>
            </a:pPr>
            <a:endParaRPr lang="ru-RU" sz="2000" dirty="0">
              <a:solidFill>
                <a:srgbClr val="00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28" y="988801"/>
            <a:ext cx="656280" cy="65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3" y="1878395"/>
            <a:ext cx="763991" cy="76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6572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2578242" y="521366"/>
            <a:ext cx="4693419" cy="74962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500"/>
            </a:lvl1pPr>
          </a:lstStyle>
          <a:p>
            <a:pPr lvl="0">
              <a:defRPr sz="1800"/>
            </a:pPr>
            <a:r>
              <a:rPr lang="ru-RU" sz="5400" dirty="0" smtClean="0"/>
              <a:t>Наши контакты:</a:t>
            </a:r>
            <a:endParaRPr sz="5500" dirty="0"/>
          </a:p>
        </p:txBody>
      </p:sp>
      <p:pic>
        <p:nvPicPr>
          <p:cNvPr id="5" name="image1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1828" y="691106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"/>
          <p:cNvSpPr/>
          <p:nvPr/>
        </p:nvSpPr>
        <p:spPr>
          <a:xfrm>
            <a:off x="1172668" y="7092967"/>
            <a:ext cx="246366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tx2">
                    <a:lumMod val="75000"/>
                  </a:schemeClr>
                </a:solidFill>
              </a:rPr>
              <a:t>Программа «Мой ТГУ» 2017-2018</a:t>
            </a:r>
            <a:endParaRPr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 t="24717" r="36458"/>
          <a:stretch/>
        </p:blipFill>
        <p:spPr bwMode="auto">
          <a:xfrm>
            <a:off x="1966204" y="1528845"/>
            <a:ext cx="791249" cy="105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20057" y="1443781"/>
            <a:ext cx="6954787" cy="2677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Пр. Ленина, 36, Центр</a:t>
            </a:r>
            <a:r>
              <a:rPr kumimoji="0" lang="ru-RU" sz="2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культуры ТГУ, </a:t>
            </a:r>
            <a:r>
              <a:rPr kumimoji="0" lang="ru-RU" sz="2800" b="1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каб</a:t>
            </a:r>
            <a:r>
              <a:rPr lang="ru-RU" sz="2800" b="1" dirty="0" smtClean="0">
                <a:solidFill>
                  <a:srgbClr val="000000"/>
                </a:solidFill>
              </a:rPr>
              <a:t>. </a:t>
            </a:r>
            <a:r>
              <a:rPr kumimoji="0" lang="ru-RU" sz="2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15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rgbClr val="000000"/>
                </a:solidFill>
                <a:hlinkClick r:id="rId4"/>
              </a:rPr>
              <a:t>http://museum.tsu.ru</a:t>
            </a:r>
            <a:r>
              <a:rPr lang="en-US" sz="2800" b="1" dirty="0" smtClean="0">
                <a:solidFill>
                  <a:srgbClr val="000000"/>
                </a:solidFill>
                <a:hlinkClick r:id="rId4"/>
              </a:rPr>
              <a:t>/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000000"/>
                </a:solidFill>
                <a:hlinkClick r:id="rId5"/>
              </a:rPr>
              <a:t>mustsu@mail.ru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  <a:hlinkClick r:id="rId6"/>
              </a:rPr>
              <a:t>mustsu@mail.tsu.ru</a:t>
            </a:r>
            <a:r>
              <a:rPr kumimoji="0" lang="en-US" sz="2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</a:t>
            </a:r>
            <a:endParaRPr kumimoji="0" lang="ru-RU" sz="28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52 98 34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" t="50746" r="76835" b="12556"/>
          <a:stretch/>
        </p:blipFill>
        <p:spPr>
          <a:xfrm>
            <a:off x="2143512" y="4980654"/>
            <a:ext cx="487709" cy="482208"/>
          </a:xfrm>
          <a:prstGeom prst="ellipse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6" t="13823" r="22783" b="50000"/>
          <a:stretch/>
        </p:blipFill>
        <p:spPr bwMode="auto">
          <a:xfrm>
            <a:off x="2160105" y="4437459"/>
            <a:ext cx="450036" cy="45578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609953" y="4985809"/>
            <a:ext cx="43492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hlinkClick r:id="rId9"/>
              </a:rPr>
              <a:t>https://</a:t>
            </a:r>
            <a:r>
              <a:rPr lang="en-US" sz="2800" b="1" dirty="0" smtClean="0">
                <a:hlinkClick r:id="rId9"/>
              </a:rPr>
              <a:t>vk.com/museumtsu</a:t>
            </a:r>
            <a:endParaRPr lang="en-US" sz="2800" b="1" dirty="0" smtClean="0"/>
          </a:p>
          <a:p>
            <a:endParaRPr lang="en-US" sz="2800" b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2578242" y="4384294"/>
            <a:ext cx="745107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hlinkClick r:id="rId10"/>
              </a:rPr>
              <a:t>https://</a:t>
            </a:r>
            <a:r>
              <a:rPr lang="en-US" sz="2800" b="1" dirty="0" smtClean="0">
                <a:hlinkClick r:id="rId10"/>
              </a:rPr>
              <a:t>www.facebook.com/groups/tsumuseum</a:t>
            </a:r>
            <a:endParaRPr lang="en-US" sz="2800" b="1" dirty="0" smtClean="0"/>
          </a:p>
          <a:p>
            <a:endParaRPr lang="ru-RU" sz="2800" b="1" dirty="0"/>
          </a:p>
        </p:txBody>
      </p:sp>
      <p:pic>
        <p:nvPicPr>
          <p:cNvPr id="6147" name="Picture 3" descr="D:\ЭПЦ\Издательская деятельность\Готовая продукция\Логотипы\0001 (3)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0" t="29637" r="22859" b="34678"/>
          <a:stretch/>
        </p:blipFill>
        <p:spPr bwMode="auto">
          <a:xfrm>
            <a:off x="291628" y="461889"/>
            <a:ext cx="1786669" cy="20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Employee\Desktop\Downloads\ЭПЦ музеев ТГУ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852" y="5409697"/>
            <a:ext cx="1310078" cy="131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051" y="3436265"/>
            <a:ext cx="615171" cy="70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76656" y="5756392"/>
            <a:ext cx="4946224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Координатор</a:t>
            </a:r>
            <a:r>
              <a:rPr kumimoji="0" lang="ru-RU" sz="2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программы: </a:t>
            </a:r>
          </a:p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Алтухова Светлана Алексеевна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/>
        </p:nvSpPr>
        <p:spPr>
          <a:xfrm>
            <a:off x="570370" y="1071943"/>
            <a:ext cx="9140636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6000" b="1" dirty="0" smtClean="0">
                <a:solidFill>
                  <a:schemeClr val="bg1"/>
                </a:solidFill>
              </a:rPr>
              <a:t>Приглашаем к участию в программе </a:t>
            </a:r>
            <a:r>
              <a:rPr lang="ru-RU" sz="6000" b="1" i="1" dirty="0" smtClean="0">
                <a:solidFill>
                  <a:schemeClr val="bg1"/>
                </a:solidFill>
              </a:rPr>
              <a:t>Мой ТГУ</a:t>
            </a:r>
            <a:r>
              <a:rPr lang="ru-RU" sz="6000" b="1" dirty="0" smtClean="0">
                <a:solidFill>
                  <a:schemeClr val="bg1"/>
                </a:solidFill>
              </a:rPr>
              <a:t>!</a:t>
            </a:r>
            <a:endParaRPr sz="6000" b="1" dirty="0">
              <a:solidFill>
                <a:schemeClr val="bg1"/>
              </a:solidFill>
            </a:endParaRPr>
          </a:p>
        </p:txBody>
      </p:sp>
      <p:sp>
        <p:nvSpPr>
          <p:cNvPr id="5" name="Shape 200"/>
          <p:cNvSpPr/>
          <p:nvPr/>
        </p:nvSpPr>
        <p:spPr>
          <a:xfrm>
            <a:off x="6576175" y="5179052"/>
            <a:ext cx="310597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r>
              <a:rPr lang="ru-RU" sz="1400" dirty="0" smtClean="0">
                <a:solidFill>
                  <a:schemeClr val="bg1"/>
                </a:solidFill>
              </a:rPr>
              <a:t>Национальный </a:t>
            </a:r>
            <a:r>
              <a:rPr lang="ru-RU" sz="1600" dirty="0">
                <a:solidFill>
                  <a:schemeClr val="bg1"/>
                </a:solidFill>
              </a:rPr>
              <a:t>исследовательский</a:t>
            </a:r>
          </a:p>
          <a:p>
            <a:r>
              <a:rPr lang="ru-RU" sz="1400" dirty="0">
                <a:solidFill>
                  <a:schemeClr val="bg1"/>
                </a:solidFill>
              </a:rPr>
              <a:t>Томский государственный </a:t>
            </a:r>
            <a:r>
              <a:rPr lang="ru-RU" sz="1400" dirty="0" smtClean="0">
                <a:solidFill>
                  <a:schemeClr val="bg1"/>
                </a:solidFill>
              </a:rPr>
              <a:t>университет</a:t>
            </a:r>
            <a:endParaRPr lang="ru-RU" sz="1400" dirty="0">
              <a:solidFill>
                <a:schemeClr val="bg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7" name="Shape 200"/>
          <p:cNvSpPr/>
          <p:nvPr/>
        </p:nvSpPr>
        <p:spPr>
          <a:xfrm>
            <a:off x="6576175" y="5780530"/>
            <a:ext cx="3134831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r>
              <a:rPr lang="ru-RU" sz="1400" dirty="0" smtClean="0">
                <a:solidFill>
                  <a:schemeClr val="bg1"/>
                </a:solidFill>
              </a:rPr>
              <a:t>Экскурсионно-просветительский центр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музеев ТГУ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634050</a:t>
            </a:r>
            <a:r>
              <a:rPr lang="ru-RU" sz="1200" dirty="0">
                <a:solidFill>
                  <a:schemeClr val="bg1"/>
                </a:solidFill>
              </a:rPr>
              <a:t>, г. Томск, пр. Ленина, </a:t>
            </a:r>
            <a:r>
              <a:rPr lang="ru-RU" sz="1200" dirty="0" smtClean="0">
                <a:solidFill>
                  <a:schemeClr val="bg1"/>
                </a:solidFill>
              </a:rPr>
              <a:t>36, </a:t>
            </a:r>
            <a:r>
              <a:rPr lang="ru-RU" sz="1200" dirty="0" err="1" smtClean="0">
                <a:solidFill>
                  <a:schemeClr val="bg1"/>
                </a:solidFill>
              </a:rPr>
              <a:t>каб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  <a:r>
              <a:rPr lang="en-US" sz="1200" dirty="0" smtClean="0">
                <a:solidFill>
                  <a:schemeClr val="bg1"/>
                </a:solidFill>
              </a:rPr>
              <a:t> 15</a:t>
            </a:r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+7 (3822) </a:t>
            </a:r>
            <a:r>
              <a:rPr lang="ru-RU" sz="1200" dirty="0" smtClean="0">
                <a:solidFill>
                  <a:schemeClr val="bg1"/>
                </a:solidFill>
              </a:rPr>
              <a:t>52-98-34</a:t>
            </a:r>
            <a:endParaRPr lang="ru-RU" sz="1200" dirty="0">
              <a:solidFill>
                <a:schemeClr val="bg1"/>
              </a:solidFill>
            </a:endParaRPr>
          </a:p>
          <a:p>
            <a:r>
              <a:rPr lang="en-US" sz="1200" dirty="0" err="1" smtClean="0">
                <a:solidFill>
                  <a:schemeClr val="bg1"/>
                </a:solidFill>
              </a:rPr>
              <a:t>mustsu</a:t>
            </a:r>
            <a:r>
              <a:rPr lang="ru-RU" sz="1200" dirty="0" smtClean="0">
                <a:solidFill>
                  <a:schemeClr val="bg1"/>
                </a:solidFill>
              </a:rPr>
              <a:t>@</a:t>
            </a:r>
            <a:r>
              <a:rPr lang="en-US" sz="1200" dirty="0" smtClean="0">
                <a:solidFill>
                  <a:schemeClr val="bg1"/>
                </a:solidFill>
              </a:rPr>
              <a:t>mail.</a:t>
            </a:r>
            <a:r>
              <a:rPr lang="ru-RU" sz="1200" dirty="0" smtClean="0">
                <a:solidFill>
                  <a:schemeClr val="bg1"/>
                </a:solidFill>
              </a:rPr>
              <a:t>tsu.ru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400" b="1" dirty="0" err="1" smtClean="0">
                <a:solidFill>
                  <a:schemeClr val="bg1"/>
                </a:solidFill>
              </a:rPr>
              <a:t>www</a:t>
            </a:r>
            <a:r>
              <a:rPr lang="ru-RU" sz="1400" b="1" dirty="0" smtClean="0">
                <a:solidFill>
                  <a:schemeClr val="bg1"/>
                </a:solidFill>
              </a:rPr>
              <a:t>.</a:t>
            </a:r>
            <a:r>
              <a:rPr lang="en-US" sz="1400" b="1" dirty="0" smtClean="0">
                <a:solidFill>
                  <a:schemeClr val="bg1"/>
                </a:solidFill>
              </a:rPr>
              <a:t>museum.tsu.ru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04" y="5271589"/>
            <a:ext cx="1412240" cy="161614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1828" y="691106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"/>
          <p:cNvSpPr/>
          <p:nvPr/>
        </p:nvSpPr>
        <p:spPr>
          <a:xfrm>
            <a:off x="1172668" y="7092967"/>
            <a:ext cx="246366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tx2">
                    <a:lumMod val="75000"/>
                  </a:schemeClr>
                </a:solidFill>
              </a:rPr>
              <a:t>Программа «Мой ТГУ» 2017-2018</a:t>
            </a:r>
            <a:endParaRPr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2887" y="2959064"/>
            <a:ext cx="8890453" cy="3693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0070C0"/>
                </a:solidFill>
                <a:hlinkClick r:id="rId4"/>
              </a:rPr>
              <a:t>Первый </a:t>
            </a:r>
            <a:r>
              <a:rPr lang="ru-RU" b="1" i="1" dirty="0">
                <a:solidFill>
                  <a:srgbClr val="0070C0"/>
                </a:solidFill>
                <a:hlinkClick r:id="rId4"/>
              </a:rPr>
              <a:t>в </a:t>
            </a:r>
            <a:r>
              <a:rPr lang="ru-RU" b="1" i="1" dirty="0" smtClean="0">
                <a:solidFill>
                  <a:srgbClr val="0070C0"/>
                </a:solidFill>
                <a:hlinkClick r:id="rId4"/>
              </a:rPr>
              <a:t>Сибири</a:t>
            </a:r>
            <a:r>
              <a:rPr lang="ru-RU" dirty="0">
                <a:solidFill>
                  <a:srgbClr val="000000"/>
                </a:solidFill>
              </a:rPr>
              <a:t>:</a:t>
            </a:r>
            <a:r>
              <a:rPr lang="ru-RU" dirty="0" smtClean="0">
                <a:solidFill>
                  <a:srgbClr val="000000"/>
                </a:solidFill>
              </a:rPr>
              <a:t> экскурсия </a:t>
            </a:r>
            <a:r>
              <a:rPr lang="ru-RU" dirty="0">
                <a:solidFill>
                  <a:srgbClr val="000000"/>
                </a:solidFill>
              </a:rPr>
              <a:t>по кампусу и Университетской роще познакомит </a:t>
            </a:r>
            <a:r>
              <a:rPr lang="ru-RU" dirty="0" smtClean="0">
                <a:solidFill>
                  <a:srgbClr val="000000"/>
                </a:solidFill>
              </a:rPr>
              <a:t> вас с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0000"/>
                </a:solidFill>
              </a:rPr>
              <a:t>историей </a:t>
            </a:r>
            <a:r>
              <a:rPr lang="ru-RU" dirty="0">
                <a:solidFill>
                  <a:srgbClr val="000000"/>
                </a:solidFill>
              </a:rPr>
              <a:t>рождения первого сибирского университета, расскажет о его основателях и </a:t>
            </a:r>
            <a:endParaRPr lang="ru-RU" dirty="0" smtClean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0000"/>
                </a:solidFill>
              </a:rPr>
              <a:t>людях</a:t>
            </a:r>
            <a:r>
              <a:rPr lang="ru-RU" dirty="0">
                <a:solidFill>
                  <a:srgbClr val="000000"/>
                </a:solidFill>
              </a:rPr>
              <a:t>, усилиями </a:t>
            </a:r>
            <a:r>
              <a:rPr lang="ru-RU" dirty="0" smtClean="0">
                <a:solidFill>
                  <a:srgbClr val="000000"/>
                </a:solidFill>
              </a:rPr>
              <a:t>которых </a:t>
            </a:r>
            <a:r>
              <a:rPr lang="ru-RU" dirty="0">
                <a:solidFill>
                  <a:srgbClr val="000000"/>
                </a:solidFill>
              </a:rPr>
              <a:t>университет создавался и строился. </a:t>
            </a:r>
            <a:r>
              <a:rPr lang="ru-RU" dirty="0" smtClean="0">
                <a:solidFill>
                  <a:srgbClr val="000000"/>
                </a:solidFill>
              </a:rPr>
              <a:t>Вы откроете для себя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0000"/>
                </a:solidFill>
              </a:rPr>
              <a:t>мир классического </a:t>
            </a:r>
            <a:r>
              <a:rPr lang="ru-RU" dirty="0">
                <a:solidFill>
                  <a:srgbClr val="000000"/>
                </a:solidFill>
              </a:rPr>
              <a:t>университета, </a:t>
            </a:r>
            <a:r>
              <a:rPr lang="ru-RU" dirty="0" smtClean="0">
                <a:solidFill>
                  <a:srgbClr val="000000"/>
                </a:solidFill>
              </a:rPr>
              <a:t>познакомитесь с памятными </a:t>
            </a:r>
            <a:r>
              <a:rPr lang="ru-RU" dirty="0">
                <a:solidFill>
                  <a:srgbClr val="000000"/>
                </a:solidFill>
              </a:rPr>
              <a:t>местами </a:t>
            </a:r>
            <a:endParaRPr lang="ru-RU" dirty="0" smtClean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0000"/>
                </a:solidFill>
              </a:rPr>
              <a:t>университетского кампуса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i="1" dirty="0" err="1" smtClean="0">
                <a:solidFill>
                  <a:srgbClr val="0070C0"/>
                </a:solidFill>
                <a:hlinkClick r:id="rId5"/>
              </a:rPr>
              <a:t>Alma</a:t>
            </a:r>
            <a:r>
              <a:rPr lang="ru-RU" b="1" i="1" dirty="0" smtClean="0">
                <a:solidFill>
                  <a:srgbClr val="0070C0"/>
                </a:solidFill>
                <a:hlinkClick r:id="rId5"/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  <a:hlinkClick r:id="rId5"/>
              </a:rPr>
              <a:t>mater</a:t>
            </a:r>
            <a:r>
              <a:rPr lang="ru-RU" dirty="0" smtClean="0">
                <a:solidFill>
                  <a:srgbClr val="000000"/>
                </a:solidFill>
              </a:rPr>
              <a:t>: экскурсия </a:t>
            </a:r>
            <a:r>
              <a:rPr lang="ru-RU" dirty="0">
                <a:solidFill>
                  <a:srgbClr val="000000"/>
                </a:solidFill>
              </a:rPr>
              <a:t>по главному корпусу ТГУ. За свою 140-летнюю историю </a:t>
            </a:r>
            <a:endParaRPr lang="ru-RU" dirty="0" smtClean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0000"/>
                </a:solidFill>
              </a:rPr>
              <a:t>университет </a:t>
            </a:r>
            <a:r>
              <a:rPr lang="ru-RU" dirty="0">
                <a:solidFill>
                  <a:srgbClr val="000000"/>
                </a:solidFill>
              </a:rPr>
              <a:t>менялся, развивался и перестаивался, но оставался верен традициям </a:t>
            </a:r>
            <a:endParaRPr lang="ru-RU" dirty="0" smtClean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0000"/>
                </a:solidFill>
              </a:rPr>
              <a:t>классического </a:t>
            </a:r>
            <a:r>
              <a:rPr lang="ru-RU" dirty="0">
                <a:solidFill>
                  <a:srgbClr val="000000"/>
                </a:solidFill>
              </a:rPr>
              <a:t>университета исследовательского типа. На экскурсии по главному </a:t>
            </a:r>
            <a:endParaRPr lang="ru-RU" dirty="0" smtClean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0000"/>
                </a:solidFill>
              </a:rPr>
              <a:t>корпусу </a:t>
            </a:r>
            <a:r>
              <a:rPr lang="ru-RU" dirty="0">
                <a:solidFill>
                  <a:srgbClr val="000000"/>
                </a:solidFill>
              </a:rPr>
              <a:t>университета </a:t>
            </a:r>
            <a:r>
              <a:rPr lang="ru-RU" dirty="0" smtClean="0">
                <a:solidFill>
                  <a:srgbClr val="000000"/>
                </a:solidFill>
              </a:rPr>
              <a:t>вы узнаете </a:t>
            </a:r>
            <a:r>
              <a:rPr lang="ru-RU" dirty="0">
                <a:solidFill>
                  <a:srgbClr val="000000"/>
                </a:solidFill>
              </a:rPr>
              <a:t>о нем как о памятнике архитектуры конца XIX в., </a:t>
            </a:r>
            <a:endParaRPr lang="ru-RU" dirty="0" smtClean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rgbClr val="000000"/>
                </a:solidFill>
              </a:rPr>
              <a:t>п</a:t>
            </a:r>
            <a:r>
              <a:rPr lang="ru-RU" dirty="0" smtClean="0">
                <a:solidFill>
                  <a:srgbClr val="000000"/>
                </a:solidFill>
              </a:rPr>
              <a:t>обываете в </a:t>
            </a:r>
            <a:r>
              <a:rPr lang="ru-RU" dirty="0">
                <a:solidFill>
                  <a:srgbClr val="000000"/>
                </a:solidFill>
              </a:rPr>
              <a:t>парадном актовом зале (ранее – Домовой университетской церкви), </a:t>
            </a:r>
            <a:endParaRPr lang="ru-RU" dirty="0" smtClean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0000"/>
                </a:solidFill>
              </a:rPr>
              <a:t>в </a:t>
            </a:r>
            <a:r>
              <a:rPr lang="ru-RU" dirty="0">
                <a:solidFill>
                  <a:srgbClr val="000000"/>
                </a:solidFill>
              </a:rPr>
              <a:t>первых учебных аудиториях; </a:t>
            </a:r>
            <a:r>
              <a:rPr lang="ru-RU" dirty="0" smtClean="0">
                <a:solidFill>
                  <a:srgbClr val="000000"/>
                </a:solidFill>
              </a:rPr>
              <a:t>получите представления </a:t>
            </a:r>
            <a:r>
              <a:rPr lang="ru-RU" dirty="0">
                <a:solidFill>
                  <a:srgbClr val="000000"/>
                </a:solidFill>
              </a:rPr>
              <a:t>о старейших </a:t>
            </a:r>
            <a:r>
              <a:rPr lang="ru-RU" dirty="0" smtClean="0">
                <a:solidFill>
                  <a:srgbClr val="000000"/>
                </a:solidFill>
              </a:rPr>
              <a:t>учебно-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0000"/>
                </a:solidFill>
              </a:rPr>
              <a:t>вспомогательных </a:t>
            </a:r>
            <a:r>
              <a:rPr lang="ru-RU" dirty="0">
                <a:solidFill>
                  <a:srgbClr val="000000"/>
                </a:solidFill>
              </a:rPr>
              <a:t>подразделениях – музеях, университетской библиотеке, </a:t>
            </a:r>
            <a:r>
              <a:rPr lang="ru-RU" dirty="0" smtClean="0">
                <a:solidFill>
                  <a:srgbClr val="000000"/>
                </a:solidFill>
              </a:rPr>
              <a:t>лабораториях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0" y="423685"/>
            <a:ext cx="10312400" cy="228149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5500"/>
            </a:lvl1pPr>
          </a:lstStyle>
          <a:p>
            <a:pPr marL="361950"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sz="55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1828" y="125559"/>
            <a:ext cx="8012769" cy="846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900" b="1" dirty="0">
                <a:solidFill>
                  <a:schemeClr val="tx1"/>
                </a:solidFill>
              </a:rPr>
              <a:t>Знакомство с </a:t>
            </a:r>
            <a:r>
              <a:rPr lang="ru-RU" sz="4900" b="1" dirty="0" smtClean="0">
                <a:solidFill>
                  <a:schemeClr val="tx1"/>
                </a:solidFill>
              </a:rPr>
              <a:t>университетом</a:t>
            </a:r>
            <a:endParaRPr kumimoji="0" lang="ru-RU" sz="49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67" y="2934589"/>
            <a:ext cx="610266" cy="61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35" y="4599588"/>
            <a:ext cx="589098" cy="58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319" y="3791876"/>
            <a:ext cx="401638" cy="34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319" y="6590358"/>
            <a:ext cx="401638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4131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461829" y="255182"/>
            <a:ext cx="6305372" cy="87394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500"/>
            </a:lvl1pPr>
          </a:lstStyle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dirty="0" smtClean="0"/>
              <a:t>Декады музеев ТГУ</a:t>
            </a:r>
            <a:endParaRPr sz="5500" dirty="0"/>
          </a:p>
        </p:txBody>
      </p:sp>
      <p:pic>
        <p:nvPicPr>
          <p:cNvPr id="5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1828" y="691106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"/>
          <p:cNvSpPr/>
          <p:nvPr/>
        </p:nvSpPr>
        <p:spPr>
          <a:xfrm>
            <a:off x="1172668" y="7092967"/>
            <a:ext cx="246366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tx2">
                    <a:lumMod val="75000"/>
                  </a:schemeClr>
                </a:solidFill>
              </a:rPr>
              <a:t>Программа «Мой ТГУ» 2017-2018</a:t>
            </a:r>
            <a:endParaRPr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8033" y="1132655"/>
            <a:ext cx="9598945" cy="25545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b="1" i="1" dirty="0" smtClean="0">
                <a:solidFill>
                  <a:srgbClr val="0070C0"/>
                </a:solidFill>
              </a:rPr>
              <a:t>Декада музеев ТГУ </a:t>
            </a:r>
            <a:r>
              <a:rPr lang="ru-RU" sz="3200" b="1" dirty="0" smtClean="0">
                <a:solidFill>
                  <a:schemeClr val="tx1"/>
                </a:solidFill>
              </a:rPr>
              <a:t>- это формат экскурсионной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tx1"/>
                </a:solidFill>
              </a:rPr>
              <a:t>работы со студентами</a:t>
            </a:r>
            <a:r>
              <a:rPr lang="ru-RU" sz="3200" b="1" dirty="0">
                <a:solidFill>
                  <a:schemeClr val="tx1"/>
                </a:solidFill>
              </a:rPr>
              <a:t>. Они проводятся несколько </a:t>
            </a:r>
            <a:endParaRPr lang="ru-RU" sz="3200" b="1" dirty="0" smtClean="0">
              <a:solidFill>
                <a:schemeClr val="tx1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tx1"/>
                </a:solidFill>
              </a:rPr>
              <a:t>раз </a:t>
            </a:r>
            <a:r>
              <a:rPr lang="ru-RU" sz="3200" b="1" dirty="0">
                <a:solidFill>
                  <a:schemeClr val="tx1"/>
                </a:solidFill>
              </a:rPr>
              <a:t>в течение учебного года и позволяют </a:t>
            </a:r>
            <a:r>
              <a:rPr lang="ru-RU" sz="3200" b="1" dirty="0" smtClean="0">
                <a:solidFill>
                  <a:schemeClr val="tx1"/>
                </a:solidFill>
              </a:rPr>
              <a:t>побывать </a:t>
            </a:r>
            <a:r>
              <a:rPr lang="ru-RU" sz="3200" b="1" dirty="0">
                <a:solidFill>
                  <a:schemeClr val="tx1"/>
                </a:solidFill>
              </a:rPr>
              <a:t>в музеях в удобное для </a:t>
            </a:r>
            <a:r>
              <a:rPr lang="ru-RU" sz="3200" b="1" dirty="0" smtClean="0">
                <a:solidFill>
                  <a:schemeClr val="tx1"/>
                </a:solidFill>
              </a:rPr>
              <a:t>вас свободное от занятий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tx1"/>
                </a:solidFill>
              </a:rPr>
              <a:t>время </a:t>
            </a:r>
            <a:endParaRPr kumimoji="0" lang="ru-RU" sz="32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  <p:pic>
        <p:nvPicPr>
          <p:cNvPr id="4098" name="Picture 2" descr="D:\ЭПЦ\Архив\Фотоархив\Работа со студентами\Экскурсия в Зоомузей Ф.Ж. 24.03.16\AND_93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66" y="3715732"/>
            <a:ext cx="3167215" cy="210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ЭПЦ\Архив\Фотоархив\Работа со студентами\Экскурсия в МАЭС. ФЖ. 30.03.16\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335" y="3718441"/>
            <a:ext cx="3130865" cy="208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ЭПЦ\Архив\Фотоархив\Работа со студентами\Декады. Февраль 2017. Палеонтологический\IMG_10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20" y="3712996"/>
            <a:ext cx="3118192" cy="207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70985" y="6088153"/>
            <a:ext cx="377732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Десять дней в музеях ТГУ</a:t>
            </a:r>
            <a:endParaRPr kumimoji="0" lang="en-US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542925" marR="0" indent="-96838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hlinkClick r:id="rId7"/>
              </a:rPr>
              <a:t>http://</a:t>
            </a:r>
            <a:r>
              <a:rPr lang="en-US" dirty="0" smtClean="0">
                <a:solidFill>
                  <a:srgbClr val="000000"/>
                </a:solidFill>
                <a:hlinkClick r:id="rId7"/>
              </a:rPr>
              <a:t>museum.tsu.ru/decada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2328" y="6445409"/>
            <a:ext cx="401633" cy="353510"/>
          </a:xfrm>
          <a:prstGeom prst="rect">
            <a:avLst/>
          </a:prstGeom>
        </p:spPr>
      </p:pic>
      <p:pic>
        <p:nvPicPr>
          <p:cNvPr id="4101" name="Picture 5" descr="C:\Users\Employee\Desktop\static_qr_code_without_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844" y="6025716"/>
            <a:ext cx="781485" cy="78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7060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366139" y="297419"/>
            <a:ext cx="9549071" cy="142713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500"/>
            </a:lvl1pPr>
          </a:lstStyle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dirty="0" smtClean="0"/>
              <a:t>Музеи Томского государственного университета</a:t>
            </a:r>
            <a:endParaRPr sz="5500" dirty="0"/>
          </a:p>
        </p:txBody>
      </p:sp>
      <p:pic>
        <p:nvPicPr>
          <p:cNvPr id="5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1828" y="691106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"/>
          <p:cNvSpPr/>
          <p:nvPr/>
        </p:nvSpPr>
        <p:spPr>
          <a:xfrm>
            <a:off x="1172668" y="7092967"/>
            <a:ext cx="246366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tx2">
                    <a:lumMod val="75000"/>
                  </a:schemeClr>
                </a:solidFill>
              </a:rPr>
              <a:t>Программа «Мой ТГУ» 2017-2018</a:t>
            </a:r>
            <a:endParaRPr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 descr="\\TSU3400009835\Users\Public\Файлообмен\Сайт ЭПЦ\Новые материалы для сайта ЭПЦ\Студентам\Фото Мой тгу для фоторяда\moytgu-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1" t="15816" r="6339" b="8914"/>
          <a:stretch/>
        </p:blipFill>
        <p:spPr bwMode="auto">
          <a:xfrm>
            <a:off x="6691283" y="777637"/>
            <a:ext cx="3348075" cy="686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8854"/>
          <a:stretch/>
        </p:blipFill>
        <p:spPr bwMode="auto">
          <a:xfrm>
            <a:off x="355502" y="2053785"/>
            <a:ext cx="3000538" cy="203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ЭПЦ\Архив\Фотоархив\Работа со студентами\Декады. Февраль. Март. Апрель 2016\Музей истории ТГУ,РФФ, гр. 0753. 08.04.2016\DSC_40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425" y="2053785"/>
            <a:ext cx="3048165" cy="20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425" y="4208122"/>
            <a:ext cx="3048165" cy="216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D:\ЭПЦ\Архив\Фотоархив\Музеи Фотосессия 2015_2016\Музей книги НБ  ТГУ\DSC_817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9"/>
          <a:stretch/>
        </p:blipFill>
        <p:spPr bwMode="auto">
          <a:xfrm>
            <a:off x="355502" y="4208121"/>
            <a:ext cx="3000538" cy="219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40422" y="6541737"/>
            <a:ext cx="3708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http://</a:t>
            </a:r>
            <a:r>
              <a:rPr lang="en-US" dirty="0" smtClean="0">
                <a:hlinkClick r:id="rId9"/>
              </a:rPr>
              <a:t>museum.tsu.ru/stud/museum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212" y="6588861"/>
            <a:ext cx="401638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4379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641336" y="318978"/>
            <a:ext cx="5360624" cy="80387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500"/>
            </a:lvl1pPr>
          </a:lstStyle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dirty="0" smtClean="0"/>
              <a:t>Музей истории ТГУ</a:t>
            </a:r>
            <a:endParaRPr sz="5500" dirty="0"/>
          </a:p>
        </p:txBody>
      </p:sp>
      <p:pic>
        <p:nvPicPr>
          <p:cNvPr id="5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1828" y="691106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4"/>
          <p:cNvSpPr/>
          <p:nvPr/>
        </p:nvSpPr>
        <p:spPr>
          <a:xfrm>
            <a:off x="1172668" y="7092967"/>
            <a:ext cx="246366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tx2">
                    <a:lumMod val="75000"/>
                  </a:schemeClr>
                </a:solidFill>
              </a:rPr>
              <a:t>Программа «Мой ТГУ» 2017-2018</a:t>
            </a:r>
            <a:endParaRPr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70" name="Picture 2" descr="D:\ЭПЦ\Архив\Фотоархив\Музеи Фотосессия 2015_2016\Музей истории ТГУ\DSC_07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36" y="1384929"/>
            <a:ext cx="4217741" cy="281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ЭПЦ\Архив\Фотоархив\Музеи Фотосессия 2015_2016\Музей истории ТГУ\DSC_08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46" y="1384929"/>
            <a:ext cx="4217741" cy="281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1336" y="4477992"/>
            <a:ext cx="87330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Blip>
                <a:blip r:embed="rId6"/>
              </a:buBlip>
            </a:pPr>
            <a:r>
              <a:rPr lang="ru-RU" sz="2400" dirty="0"/>
              <a:t>Основан в 1984 г.</a:t>
            </a:r>
          </a:p>
          <a:p>
            <a:pPr marL="342900" indent="-342900">
              <a:buBlip>
                <a:blip r:embed="rId6"/>
              </a:buBlip>
            </a:pPr>
            <a:r>
              <a:rPr lang="ru-RU" sz="2400" dirty="0" smtClean="0"/>
              <a:t>10 </a:t>
            </a:r>
            <a:r>
              <a:rPr lang="ru-RU" sz="2400" dirty="0"/>
              <a:t>тыс. единиц хранения:  фотографии, архивы профессоров ТГУ, мемориальные вещи</a:t>
            </a:r>
          </a:p>
          <a:p>
            <a:pPr marL="342900" indent="-342900">
              <a:buBlip>
                <a:blip r:embed="rId6"/>
              </a:buBlip>
            </a:pPr>
            <a:r>
              <a:rPr lang="ru-RU" sz="2400" dirty="0" smtClean="0"/>
              <a:t>Представлена история </a:t>
            </a:r>
            <a:r>
              <a:rPr lang="ru-RU" sz="2400" dirty="0"/>
              <a:t>университетского образования в Томске и становление науки в Сибири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08" y="6677359"/>
            <a:ext cx="487362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95002" y="6873318"/>
            <a:ext cx="412548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rgbClr val="000000"/>
                </a:solidFill>
              </a:rPr>
              <a:t>п</a:t>
            </a:r>
            <a:r>
              <a:rPr lang="ru-RU" dirty="0" smtClean="0">
                <a:solidFill>
                  <a:srgbClr val="000000"/>
                </a:solidFill>
              </a:rPr>
              <a:t>р. Ленина, 36, главный корпус, ауд. 231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87891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461828" y="155290"/>
            <a:ext cx="9125367" cy="1463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500"/>
            </a:lvl1pPr>
          </a:lstStyle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dirty="0" smtClean="0"/>
              <a:t>Музей археологии и этнографии Сибири </a:t>
            </a:r>
            <a:r>
              <a:rPr lang="ru-RU" sz="4400" dirty="0" smtClean="0"/>
              <a:t>им.</a:t>
            </a:r>
            <a:r>
              <a:rPr lang="ru-RU" sz="5400" dirty="0" smtClean="0"/>
              <a:t> В.М. Флоринского</a:t>
            </a:r>
            <a:endParaRPr sz="5500" dirty="0"/>
          </a:p>
        </p:txBody>
      </p:sp>
      <p:pic>
        <p:nvPicPr>
          <p:cNvPr id="5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1828" y="691106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с одним вырезанным углом 6"/>
          <p:cNvSpPr/>
          <p:nvPr/>
        </p:nvSpPr>
        <p:spPr>
          <a:xfrm flipH="1">
            <a:off x="586879" y="4451240"/>
            <a:ext cx="8886730" cy="2308322"/>
          </a:xfrm>
          <a:prstGeom prst="snip1Rect">
            <a:avLst>
              <a:gd name="adj" fmla="val 0"/>
            </a:avLst>
          </a:prstGeom>
          <a:noFill/>
          <a:ln w="12700" cap="flat">
            <a:solidFill>
              <a:schemeClr val="bg1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Blip>
                <a:blip r:embed="rId4"/>
              </a:buBlip>
              <a:tabLst>
                <a:tab pos="0" algn="l"/>
              </a:tabLst>
            </a:pPr>
            <a:r>
              <a:rPr lang="ru-RU" sz="2400" dirty="0">
                <a:solidFill>
                  <a:schemeClr val="tx1"/>
                </a:solidFill>
              </a:rPr>
              <a:t>Основан в 1882 г.</a:t>
            </a: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Blip>
                <a:blip r:embed="rId4"/>
              </a:buBlip>
              <a:tabLst>
                <a:tab pos="0" algn="l"/>
              </a:tabLst>
            </a:pPr>
            <a:r>
              <a:rPr lang="ru-RU" sz="2400" dirty="0" smtClean="0">
                <a:solidFill>
                  <a:schemeClr val="tx1"/>
                </a:solidFill>
              </a:rPr>
              <a:t>300 </a:t>
            </a:r>
            <a:r>
              <a:rPr lang="ru-RU" sz="2400" dirty="0">
                <a:solidFill>
                  <a:schemeClr val="tx1"/>
                </a:solidFill>
              </a:rPr>
              <a:t>тыс. единиц хранения</a:t>
            </a: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Blip>
                <a:blip r:embed="rId4"/>
              </a:buBlip>
              <a:tabLst>
                <a:tab pos="0" algn="l"/>
              </a:tabLst>
            </a:pPr>
            <a:r>
              <a:rPr lang="ru-RU" sz="2400" dirty="0" smtClean="0">
                <a:solidFill>
                  <a:schemeClr val="tx1"/>
                </a:solidFill>
              </a:rPr>
              <a:t>Представлена </a:t>
            </a:r>
            <a:r>
              <a:rPr lang="ru-RU" sz="2400" dirty="0">
                <a:solidFill>
                  <a:schemeClr val="tx1"/>
                </a:solidFill>
              </a:rPr>
              <a:t>материальная и духовная культура народов 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R="0" indent="3619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tabLst>
                <a:tab pos="0" algn="l"/>
              </a:tabLst>
            </a:pPr>
            <a:r>
              <a:rPr lang="ru-RU" sz="2400" dirty="0" smtClean="0">
                <a:solidFill>
                  <a:schemeClr val="tx1"/>
                </a:solidFill>
              </a:rPr>
              <a:t>Западной </a:t>
            </a:r>
            <a:r>
              <a:rPr lang="ru-RU" sz="2400" dirty="0">
                <a:solidFill>
                  <a:schemeClr val="tx1"/>
                </a:solidFill>
              </a:rPr>
              <a:t>Сибири, Дальнего Востока, Азии,  а также 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R="0" indent="3619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tabLst>
                <a:tab pos="0" algn="l"/>
              </a:tabLst>
            </a:pPr>
            <a:r>
              <a:rPr lang="ru-RU" sz="2400" dirty="0" smtClean="0">
                <a:solidFill>
                  <a:schemeClr val="tx1"/>
                </a:solidFill>
              </a:rPr>
              <a:t>Скандинавии </a:t>
            </a:r>
            <a:r>
              <a:rPr lang="ru-RU" sz="2400" dirty="0">
                <a:solidFill>
                  <a:schemeClr val="tx1"/>
                </a:solidFill>
              </a:rPr>
              <a:t>и  Северной Америки</a:t>
            </a: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Blip>
                <a:blip r:embed="rId4"/>
              </a:buBlip>
              <a:tabLst>
                <a:tab pos="0" algn="l"/>
              </a:tabLst>
            </a:pPr>
            <a:r>
              <a:rPr lang="ru-RU" sz="2400" dirty="0" smtClean="0">
                <a:solidFill>
                  <a:schemeClr val="tx1"/>
                </a:solidFill>
              </a:rPr>
              <a:t>От </a:t>
            </a:r>
            <a:r>
              <a:rPr lang="ru-RU" sz="2400" dirty="0">
                <a:solidFill>
                  <a:schemeClr val="tx1"/>
                </a:solidFill>
              </a:rPr>
              <a:t>палеолита до  начала XX в. </a:t>
            </a:r>
          </a:p>
        </p:txBody>
      </p:sp>
      <p:pic>
        <p:nvPicPr>
          <p:cNvPr id="4098" name="Picture 2" descr="D:\ЭПЦ\Архив\Фотоархив\Музеи Фотосессия 2015_2016\Музей археологии и этнографии\DSC_92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79" y="1607747"/>
            <a:ext cx="4149016" cy="276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ЭПЦ\Архив\Фотоархив\Музеи Фотосессия 2015_2016\Музей археологии и этнографии\DSC_93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26" y="1607748"/>
            <a:ext cx="4136064" cy="275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14"/>
          <p:cNvSpPr/>
          <p:nvPr/>
        </p:nvSpPr>
        <p:spPr>
          <a:xfrm>
            <a:off x="1172668" y="7092967"/>
            <a:ext cx="246366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tx2">
                    <a:lumMod val="75000"/>
                  </a:schemeClr>
                </a:solidFill>
              </a:rPr>
              <a:t>Программа «Мой ТГУ» 2017-2018</a:t>
            </a:r>
            <a:endParaRPr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798" y="6730847"/>
            <a:ext cx="487362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62426" y="6947200"/>
            <a:ext cx="412548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0000"/>
                </a:solidFill>
              </a:rPr>
              <a:t>пр. Ленина, 36, главный корпус, ауд. 225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41901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600051" y="276446"/>
            <a:ext cx="8221152" cy="145245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500"/>
            </a:lvl1pPr>
          </a:lstStyle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dirty="0" smtClean="0"/>
              <a:t>Минералогический музеи </a:t>
            </a:r>
            <a:br>
              <a:rPr lang="ru-RU" sz="5400" dirty="0" smtClean="0"/>
            </a:br>
            <a:r>
              <a:rPr lang="ru-RU" sz="4400" dirty="0" smtClean="0"/>
              <a:t>им.</a:t>
            </a:r>
            <a:r>
              <a:rPr lang="ru-RU" sz="5400" dirty="0" smtClean="0"/>
              <a:t> И.К. Баженова</a:t>
            </a:r>
            <a:endParaRPr sz="5500" dirty="0"/>
          </a:p>
        </p:txBody>
      </p:sp>
      <p:pic>
        <p:nvPicPr>
          <p:cNvPr id="5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1828" y="691106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с одним вырезанным углом 6"/>
          <p:cNvSpPr/>
          <p:nvPr/>
        </p:nvSpPr>
        <p:spPr>
          <a:xfrm flipH="1">
            <a:off x="697928" y="4398435"/>
            <a:ext cx="8367822" cy="1938990"/>
          </a:xfrm>
          <a:prstGeom prst="snip1Rect">
            <a:avLst>
              <a:gd name="adj" fmla="val 0"/>
            </a:avLst>
          </a:prstGeom>
          <a:noFill/>
          <a:ln w="12700" cap="flat">
            <a:solidFill>
              <a:schemeClr val="bg1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Blip>
                <a:blip r:embed="rId4"/>
              </a:buBlip>
              <a:tabLst>
                <a:tab pos="0" algn="l"/>
              </a:tabLst>
            </a:pPr>
            <a:r>
              <a:rPr lang="ru-RU" sz="2400" dirty="0">
                <a:solidFill>
                  <a:schemeClr val="tx1"/>
                </a:solidFill>
              </a:rPr>
              <a:t>Основан  в 1888 г. </a:t>
            </a: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Blip>
                <a:blip r:embed="rId4"/>
              </a:buBlip>
              <a:tabLst>
                <a:tab pos="0" algn="l"/>
              </a:tabLst>
            </a:pPr>
            <a:r>
              <a:rPr lang="ru-RU" sz="2400" dirty="0">
                <a:solidFill>
                  <a:schemeClr val="tx1"/>
                </a:solidFill>
              </a:rPr>
              <a:t>50 тыс. образцов минералов и руд</a:t>
            </a: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Blip>
                <a:blip r:embed="rId4"/>
              </a:buBlip>
              <a:tabLst>
                <a:tab pos="0" algn="l"/>
              </a:tabLst>
            </a:pPr>
            <a:r>
              <a:rPr lang="ru-RU" sz="2400" dirty="0">
                <a:solidFill>
                  <a:schemeClr val="tx1"/>
                </a:solidFill>
              </a:rPr>
              <a:t>Исторические коллекции конца XIX </a:t>
            </a:r>
            <a:r>
              <a:rPr lang="ru-RU" sz="2400" dirty="0" smtClean="0">
                <a:solidFill>
                  <a:schemeClr val="tx1"/>
                </a:solidFill>
              </a:rPr>
              <a:t>в.</a:t>
            </a:r>
            <a:endParaRPr lang="ru-RU" sz="2400" dirty="0">
              <a:solidFill>
                <a:schemeClr val="tx1"/>
              </a:solidFill>
            </a:endParaRP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Blip>
                <a:blip r:embed="rId4"/>
              </a:buBlip>
              <a:tabLst>
                <a:tab pos="0" algn="l"/>
              </a:tabLst>
            </a:pPr>
            <a:r>
              <a:rPr lang="ru-RU" sz="2400" dirty="0">
                <a:solidFill>
                  <a:schemeClr val="tx1"/>
                </a:solidFill>
              </a:rPr>
              <a:t>Полевые материалы собраны на территории азиатской 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R="0" indent="3619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tabLst>
                <a:tab pos="0" algn="l"/>
              </a:tabLst>
            </a:pPr>
            <a:r>
              <a:rPr lang="ru-RU" sz="2400" dirty="0" smtClean="0">
                <a:solidFill>
                  <a:schemeClr val="tx1"/>
                </a:solidFill>
              </a:rPr>
              <a:t>части Евразии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" name="Shape 14"/>
          <p:cNvSpPr/>
          <p:nvPr/>
        </p:nvSpPr>
        <p:spPr>
          <a:xfrm>
            <a:off x="1172668" y="7092967"/>
            <a:ext cx="246366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tx2">
                    <a:lumMod val="75000"/>
                  </a:schemeClr>
                </a:solidFill>
              </a:rPr>
              <a:t>Программа «Мой ТГУ» 2017-2018</a:t>
            </a:r>
            <a:endParaRPr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D:\ЭПЦ\Архив\Фотоархив\Музеи Фотосессия 2015_2016\Минералогический музей\DSC_91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201" y="1677998"/>
            <a:ext cx="4067878" cy="271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ЭПЦ\Архив\Фотоархив\Музеи Фотосессия 2015_2016\Минералогический музей\DSC_92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62" y="1676076"/>
            <a:ext cx="4105819" cy="274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Employee\Desktop\QR коды\Виртуальное знакомство_Минералогически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069" y="4422487"/>
            <a:ext cx="829976" cy="82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23" y="4507645"/>
            <a:ext cx="1644220" cy="67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295" y="6572653"/>
            <a:ext cx="487362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106976" y="6862136"/>
            <a:ext cx="41014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0000"/>
                </a:solidFill>
              </a:rPr>
              <a:t>пр. Ленина, 36, главный корпус, ауд. 142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0013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546889" y="333175"/>
            <a:ext cx="7703977" cy="1378028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500"/>
            </a:lvl1pPr>
          </a:lstStyle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dirty="0" smtClean="0"/>
              <a:t>Палеонтологический музей</a:t>
            </a:r>
            <a:br>
              <a:rPr lang="ru-RU" sz="5400" dirty="0" smtClean="0"/>
            </a:br>
            <a:r>
              <a:rPr lang="ru-RU" sz="4400" dirty="0" smtClean="0"/>
              <a:t>им. </a:t>
            </a:r>
            <a:r>
              <a:rPr lang="ru-RU" sz="5400" dirty="0" smtClean="0"/>
              <a:t>В.А. </a:t>
            </a:r>
            <a:r>
              <a:rPr lang="ru-RU" sz="5400" dirty="0" err="1" smtClean="0"/>
              <a:t>Хахлова</a:t>
            </a:r>
            <a:endParaRPr sz="5500" dirty="0"/>
          </a:p>
        </p:txBody>
      </p:sp>
      <p:pic>
        <p:nvPicPr>
          <p:cNvPr id="5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1828" y="691106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4"/>
          <p:cNvSpPr/>
          <p:nvPr/>
        </p:nvSpPr>
        <p:spPr>
          <a:xfrm>
            <a:off x="1172668" y="7092967"/>
            <a:ext cx="246366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 smtClean="0">
                <a:solidFill>
                  <a:schemeClr val="tx2">
                    <a:lumMod val="75000"/>
                  </a:schemeClr>
                </a:solidFill>
              </a:rPr>
              <a:t>Программа «Мой ТГУ» 2017-2018</a:t>
            </a:r>
            <a:endParaRPr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D:\ЭПЦ\Архив\Фотоархив\Музеи Фотосессия 2015_2016\Палеонтологический музей\DSC_41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34" y="1626142"/>
            <a:ext cx="3854363" cy="257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ЭПЦ\Архив\Фотоархив\Музеи Фотосессия 2015_2016\Палеонтологический музей\DSC_96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62" y="1626142"/>
            <a:ext cx="3854145" cy="257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6939" y="4233415"/>
            <a:ext cx="8983731" cy="2677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</a:pPr>
            <a:r>
              <a:rPr lang="ru-RU" sz="2400" dirty="0">
                <a:solidFill>
                  <a:srgbClr val="000000"/>
                </a:solidFill>
              </a:rPr>
              <a:t>Открыт в 1926 г.</a:t>
            </a: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</a:pPr>
            <a:r>
              <a:rPr lang="ru-RU" sz="2400" dirty="0">
                <a:solidFill>
                  <a:srgbClr val="000000"/>
                </a:solidFill>
              </a:rPr>
              <a:t>2 млн.  единиц хранения</a:t>
            </a: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</a:pPr>
            <a:r>
              <a:rPr lang="ru-RU" sz="2400" dirty="0">
                <a:solidFill>
                  <a:srgbClr val="000000"/>
                </a:solidFill>
              </a:rPr>
              <a:t>Представлены ландшафты древних эпох и уникальные </a:t>
            </a:r>
            <a:endParaRPr lang="ru-RU" sz="2400" dirty="0" smtClean="0">
              <a:solidFill>
                <a:srgbClr val="000000"/>
              </a:solidFill>
            </a:endParaRPr>
          </a:p>
          <a:p>
            <a:pPr marR="0" indent="3619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2400" dirty="0" smtClean="0">
                <a:solidFill>
                  <a:srgbClr val="000000"/>
                </a:solidFill>
              </a:rPr>
              <a:t>окаменелости </a:t>
            </a:r>
            <a:r>
              <a:rPr lang="ru-RU" sz="2400" dirty="0">
                <a:solidFill>
                  <a:srgbClr val="000000"/>
                </a:solidFill>
              </a:rPr>
              <a:t>обитателей морей и суши: первые наземные </a:t>
            </a:r>
            <a:endParaRPr lang="ru-RU" sz="2400" dirty="0" smtClean="0">
              <a:solidFill>
                <a:srgbClr val="000000"/>
              </a:solidFill>
            </a:endParaRPr>
          </a:p>
          <a:p>
            <a:pPr marR="0" indent="3619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2400" dirty="0" smtClean="0">
                <a:solidFill>
                  <a:srgbClr val="000000"/>
                </a:solidFill>
              </a:rPr>
              <a:t>растения</a:t>
            </a:r>
            <a:r>
              <a:rPr lang="ru-RU" sz="2400" dirty="0">
                <a:solidFill>
                  <a:srgbClr val="000000"/>
                </a:solidFill>
              </a:rPr>
              <a:t>, панцирные рыбы, остатки динозавров и мамонтов, </a:t>
            </a:r>
            <a:endParaRPr lang="ru-RU" sz="2400" dirty="0" smtClean="0">
              <a:solidFill>
                <a:srgbClr val="000000"/>
              </a:solidFill>
            </a:endParaRPr>
          </a:p>
          <a:p>
            <a:pPr marR="0" indent="3619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2400" dirty="0" smtClean="0">
                <a:solidFill>
                  <a:srgbClr val="000000"/>
                </a:solidFill>
              </a:rPr>
              <a:t>вымершие </a:t>
            </a:r>
            <a:r>
              <a:rPr lang="ru-RU" sz="2400" dirty="0">
                <a:solidFill>
                  <a:srgbClr val="000000"/>
                </a:solidFill>
              </a:rPr>
              <a:t>растения и моллюски</a:t>
            </a: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</a:pPr>
            <a:r>
              <a:rPr lang="ru-RU" sz="2400" dirty="0" smtClean="0">
                <a:solidFill>
                  <a:srgbClr val="000000"/>
                </a:solidFill>
              </a:rPr>
              <a:t>Собраны </a:t>
            </a:r>
            <a:r>
              <a:rPr lang="ru-RU" sz="2400" dirty="0">
                <a:solidFill>
                  <a:srgbClr val="000000"/>
                </a:solidFill>
              </a:rPr>
              <a:t>на территории Томской области и Западной Сибири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583" y="6830262"/>
            <a:ext cx="487362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07461" y="7033860"/>
            <a:ext cx="421846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rgbClr val="000000"/>
                </a:solidFill>
              </a:rPr>
              <a:t>п</a:t>
            </a:r>
            <a:r>
              <a:rPr lang="ru-RU" dirty="0" smtClean="0">
                <a:solidFill>
                  <a:srgbClr val="000000"/>
                </a:solidFill>
              </a:rPr>
              <a:t>р. Ленина, 36, главный корпус, ауд. 234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71170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 cap="flat">
          <a:solidFill>
            <a:schemeClr val="bg1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R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C00000"/>
          </a:buClr>
          <a:buSzTx/>
          <a:tabLst>
            <a:tab pos="0" algn="l"/>
          </a:tabLst>
          <a:defRPr sz="2800" b="1" i="1" dirty="0">
            <a:solidFill>
              <a:schemeClr val="accent1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2120</TotalTime>
  <Words>1193</Words>
  <Application>Microsoft Office PowerPoint</Application>
  <PresentationFormat>Произвольный</PresentationFormat>
  <Paragraphs>179</Paragraphs>
  <Slides>21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Default</vt:lpstr>
      <vt:lpstr>Просветительская программа для обучающихся университета  Мой ТГУ</vt:lpstr>
      <vt:lpstr>Программа Мой ТГУ </vt:lpstr>
      <vt:lpstr>Презентация PowerPoint</vt:lpstr>
      <vt:lpstr>Декады музеев ТГУ</vt:lpstr>
      <vt:lpstr>Музеи Томского государственного университета</vt:lpstr>
      <vt:lpstr>Музей истории ТГУ</vt:lpstr>
      <vt:lpstr>Музей археологии и этнографии Сибири им. В.М. Флоринского</vt:lpstr>
      <vt:lpstr>Минералогический музеи  им. И.К. Баженова</vt:lpstr>
      <vt:lpstr>Палеонтологический музей им. В.А. Хахлова</vt:lpstr>
      <vt:lpstr>Зоологический музей </vt:lpstr>
      <vt:lpstr>Гербарий им. П.Н. Крылова</vt:lpstr>
      <vt:lpstr>Музей книги </vt:lpstr>
      <vt:lpstr>Музеи истории физики</vt:lpstr>
      <vt:lpstr>График Декад музеев ТГУ             на 2017-2018 учебный год</vt:lpstr>
      <vt:lpstr>Просветительские мероприятия:  Встречи без галстуков</vt:lpstr>
      <vt:lpstr>Просветительские мероприятия:  Хранители памяти </vt:lpstr>
      <vt:lpstr>Выставки, концерты, юбилейные мероприятия</vt:lpstr>
      <vt:lpstr>Всероссийские и городские  акции </vt:lpstr>
      <vt:lpstr>Социальное и профессиональное волонтерство на базе музеев ТГУ</vt:lpstr>
      <vt:lpstr>Наши контакты: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программы повышения конкурентоспособности Томского государственного университета, II этап, 2015-2016 гг.</dc:title>
  <dc:creator>Katya Shestakova</dc:creator>
  <cp:lastModifiedBy>Employee</cp:lastModifiedBy>
  <cp:revision>190</cp:revision>
  <dcterms:modified xsi:type="dcterms:W3CDTF">2017-09-08T06:10:34Z</dcterms:modified>
</cp:coreProperties>
</file>