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4"/>
  </p:sldMasterIdLst>
  <p:notesMasterIdLst>
    <p:notesMasterId r:id="rId34"/>
  </p:notesMasterIdLst>
  <p:handoutMasterIdLst>
    <p:handoutMasterId r:id="rId35"/>
  </p:handoutMasterIdLst>
  <p:sldIdLst>
    <p:sldId id="973" r:id="rId5"/>
    <p:sldId id="901" r:id="rId6"/>
    <p:sldId id="981" r:id="rId7"/>
    <p:sldId id="917" r:id="rId8"/>
    <p:sldId id="1008" r:id="rId9"/>
    <p:sldId id="1012" r:id="rId10"/>
    <p:sldId id="979" r:id="rId11"/>
    <p:sldId id="1009" r:id="rId12"/>
    <p:sldId id="938" r:id="rId13"/>
    <p:sldId id="939" r:id="rId14"/>
    <p:sldId id="945" r:id="rId15"/>
    <p:sldId id="1001" r:id="rId16"/>
    <p:sldId id="1006" r:id="rId17"/>
    <p:sldId id="995" r:id="rId18"/>
    <p:sldId id="1004" r:id="rId19"/>
    <p:sldId id="970" r:id="rId20"/>
    <p:sldId id="1002" r:id="rId21"/>
    <p:sldId id="1003" r:id="rId22"/>
    <p:sldId id="976" r:id="rId23"/>
    <p:sldId id="1007" r:id="rId24"/>
    <p:sldId id="988" r:id="rId25"/>
    <p:sldId id="943" r:id="rId26"/>
    <p:sldId id="983" r:id="rId27"/>
    <p:sldId id="944" r:id="rId28"/>
    <p:sldId id="997" r:id="rId29"/>
    <p:sldId id="1011" r:id="rId30"/>
    <p:sldId id="1010" r:id="rId31"/>
    <p:sldId id="903" r:id="rId32"/>
    <p:sldId id="977" r:id="rId33"/>
  </p:sldIdLst>
  <p:sldSz cx="9144000" cy="6858000" type="screen4x3"/>
  <p:notesSz cx="9872663" cy="674528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92F"/>
    <a:srgbClr val="2D363E"/>
    <a:srgbClr val="FF0000"/>
    <a:srgbClr val="D9E2E9"/>
    <a:srgbClr val="7996A4"/>
    <a:srgbClr val="A1B7C2"/>
    <a:srgbClr val="DAE2E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25173" autoAdjust="0"/>
    <p:restoredTop sz="94376" autoAdjust="0"/>
  </p:normalViewPr>
  <p:slideViewPr>
    <p:cSldViewPr>
      <p:cViewPr>
        <p:scale>
          <a:sx n="75" d="100"/>
          <a:sy n="75" d="100"/>
        </p:scale>
        <p:origin x="-1872" y="-48"/>
      </p:cViewPr>
      <p:guideLst>
        <p:guide orient="horz" pos="3600"/>
        <p:guide orient="horz"/>
        <p:guide orient="horz" pos="720"/>
        <p:guide orient="horz" pos="4319"/>
        <p:guide orient="horz" pos="-1935"/>
        <p:guide orient="horz" pos="6255"/>
        <p:guide orient="horz" pos="1352"/>
        <p:guide orient="horz" pos="3705"/>
        <p:guide pos="3840"/>
        <p:guide pos="1920"/>
        <p:guide/>
        <p:guide pos="3878"/>
        <p:guide pos="1904"/>
        <p:guide pos="5759"/>
        <p:guide pos="-2240"/>
        <p:guide pos="84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-198" y="-90"/>
      </p:cViewPr>
      <p:guideLst>
        <p:guide orient="horz" pos="2126"/>
        <p:guide pos="31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dirty="0" err="1" smtClean="0"/>
              <a:t>Active</a:t>
            </a:r>
            <a:r>
              <a:rPr lang="de-DE" dirty="0" smtClean="0"/>
              <a:t>/passive FDI </a:t>
            </a:r>
            <a:r>
              <a:rPr lang="de-DE" dirty="0" err="1" smtClean="0"/>
              <a:t>Russia</a:t>
            </a:r>
            <a:r>
              <a:rPr lang="de-DE" dirty="0" smtClean="0"/>
              <a:t>-Austria  </a:t>
            </a:r>
          </a:p>
          <a:p>
            <a:pPr>
              <a:defRPr/>
            </a:pPr>
            <a:r>
              <a:rPr lang="de-DE" sz="1400" dirty="0" smtClean="0"/>
              <a:t>2006 - 2013</a:t>
            </a:r>
            <a:endParaRPr lang="de-DE" sz="1400" dirty="0"/>
          </a:p>
        </c:rich>
      </c:tx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Russia in Austria</c:v>
                </c:pt>
              </c:strCache>
            </c:strRef>
          </c:tx>
          <c:marker>
            <c:symbol val="none"/>
          </c:marker>
          <c:cat>
            <c:numRef>
              <c:f>Tabelle1!$A$2:$A$9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Tabelle1!$B$2:$B$9</c:f>
              <c:numCache>
                <c:formatCode>General</c:formatCode>
                <c:ptCount val="8"/>
                <c:pt idx="0">
                  <c:v>456</c:v>
                </c:pt>
                <c:pt idx="1">
                  <c:v>2984</c:v>
                </c:pt>
                <c:pt idx="2">
                  <c:v>1980</c:v>
                </c:pt>
                <c:pt idx="3">
                  <c:v>4889</c:v>
                </c:pt>
                <c:pt idx="4">
                  <c:v>4948</c:v>
                </c:pt>
                <c:pt idx="5">
                  <c:v>5544</c:v>
                </c:pt>
                <c:pt idx="6">
                  <c:v>6590</c:v>
                </c:pt>
                <c:pt idx="7">
                  <c:v>10450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Austria in Russia</c:v>
                </c:pt>
              </c:strCache>
            </c:strRef>
          </c:tx>
          <c:marker>
            <c:symbol val="none"/>
          </c:marker>
          <c:cat>
            <c:numRef>
              <c:f>Tabelle1!$A$2:$A$9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Tabelle1!$C$2:$C$9</c:f>
              <c:numCache>
                <c:formatCode>General</c:formatCode>
                <c:ptCount val="8"/>
                <c:pt idx="0">
                  <c:v>1358</c:v>
                </c:pt>
                <c:pt idx="1">
                  <c:v>764</c:v>
                </c:pt>
                <c:pt idx="2">
                  <c:v>2657</c:v>
                </c:pt>
                <c:pt idx="3">
                  <c:v>-200</c:v>
                </c:pt>
                <c:pt idx="4">
                  <c:v>1689</c:v>
                </c:pt>
                <c:pt idx="5">
                  <c:v>2419</c:v>
                </c:pt>
                <c:pt idx="6">
                  <c:v>1987</c:v>
                </c:pt>
                <c:pt idx="7">
                  <c:v>-2488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476032"/>
        <c:axId val="34477568"/>
      </c:lineChart>
      <c:catAx>
        <c:axId val="3447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4477568"/>
        <c:crosses val="autoZero"/>
        <c:auto val="1"/>
        <c:lblAlgn val="ctr"/>
        <c:lblOffset val="100"/>
        <c:noMultiLvlLbl val="0"/>
      </c:catAx>
      <c:valAx>
        <c:axId val="344775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de-DE" sz="1050" dirty="0" smtClean="0"/>
                  <a:t>In Mio. €</a:t>
                </a:r>
                <a:endParaRPr lang="de-DE" sz="105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4476032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587301587301588"/>
          <c:y val="2.6905829596412557E-2"/>
          <c:w val="0.73650793650793656"/>
          <c:h val="0.9686098654708520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23636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23636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23636">
                <a:noFill/>
              </a:ln>
            </c:spPr>
          </c:dPt>
          <c:dLbls>
            <c:spPr>
              <a:noFill/>
              <a:ln w="23636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Germany</c:v>
                </c:pt>
                <c:pt idx="1">
                  <c:v>Austria</c:v>
                </c:pt>
                <c:pt idx="2">
                  <c:v>Switzerland</c:v>
                </c:pt>
                <c:pt idx="3">
                  <c:v>EU-28</c:v>
                </c:pt>
                <c:pt idx="4">
                  <c:v>Netherlands</c:v>
                </c:pt>
                <c:pt idx="5">
                  <c:v>UK</c:v>
                </c:pt>
                <c:pt idx="6">
                  <c:v>USA</c:v>
                </c:pt>
                <c:pt idx="7">
                  <c:v>France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30.7</c:v>
                </c:pt>
                <c:pt idx="1">
                  <c:v>28.2</c:v>
                </c:pt>
                <c:pt idx="2">
                  <c:v>26.4</c:v>
                </c:pt>
                <c:pt idx="3">
                  <c:v>24.6</c:v>
                </c:pt>
                <c:pt idx="4">
                  <c:v>22.2</c:v>
                </c:pt>
                <c:pt idx="5">
                  <c:v>20.399999999999999</c:v>
                </c:pt>
                <c:pt idx="6">
                  <c:v>19.899999999999999</c:v>
                </c:pt>
                <c:pt idx="7">
                  <c:v>19.8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92101632"/>
        <c:axId val="127566976"/>
      </c:barChart>
      <c:catAx>
        <c:axId val="921016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8863">
            <a:noFill/>
          </a:ln>
        </c:spPr>
        <c:txPr>
          <a:bodyPr rot="0" vert="horz"/>
          <a:lstStyle/>
          <a:p>
            <a:pPr>
              <a:defRPr sz="111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275669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756697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92101632"/>
        <c:crosses val="autoZero"/>
        <c:crossBetween val="between"/>
      </c:valAx>
      <c:spPr>
        <a:noFill/>
        <a:ln w="2363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0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61403508771928"/>
          <c:y val="0.12215909090909091"/>
          <c:w val="0.586171310629515"/>
          <c:h val="0.8068181818181817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Tabellentitel</c:v>
                </c:pt>
              </c:strCache>
            </c:strRef>
          </c:tx>
          <c:spPr>
            <a:ln w="9734">
              <a:solidFill>
                <a:schemeClr val="hlink"/>
              </a:solidFill>
              <a:prstDash val="solid"/>
            </a:ln>
          </c:spPr>
          <c:explosion val="12"/>
          <c:dPt>
            <c:idx val="0"/>
            <c:bubble3D val="0"/>
            <c:spPr>
              <a:solidFill>
                <a:srgbClr val="0000FF"/>
              </a:solidFill>
              <a:ln w="9734">
                <a:solidFill>
                  <a:schemeClr val="hlink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 w="9734">
                <a:solidFill>
                  <a:schemeClr val="hlink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FFFF"/>
              </a:solidFill>
              <a:ln w="9734">
                <a:solidFill>
                  <a:schemeClr val="hlink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00FF"/>
              </a:solidFill>
              <a:ln w="9734">
                <a:solidFill>
                  <a:schemeClr val="hlink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00FF00"/>
              </a:solidFill>
              <a:ln w="9734">
                <a:solidFill>
                  <a:schemeClr val="hlink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0066CC"/>
              </a:solidFill>
              <a:ln w="9734">
                <a:solidFill>
                  <a:schemeClr val="hlink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FF0000"/>
              </a:solidFill>
              <a:ln w="9734">
                <a:solidFill>
                  <a:schemeClr val="hlink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chemeClr val="accent1"/>
              </a:solidFill>
              <a:ln w="9734">
                <a:solidFill>
                  <a:schemeClr val="hlink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008080"/>
              </a:solidFill>
              <a:ln w="9734">
                <a:solidFill>
                  <a:schemeClr val="hlink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0000FF"/>
              </a:solidFill>
              <a:ln w="9734">
                <a:solidFill>
                  <a:schemeClr val="hlink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FFFF00"/>
              </a:solidFill>
              <a:ln w="9734">
                <a:solidFill>
                  <a:schemeClr val="hlink"/>
                </a:solidFill>
                <a:prstDash val="solid"/>
              </a:ln>
            </c:spPr>
          </c:dPt>
          <c:dPt>
            <c:idx val="11"/>
            <c:bubble3D val="0"/>
            <c:spPr>
              <a:solidFill>
                <a:srgbClr val="FF00FF"/>
              </a:solidFill>
              <a:ln w="9734">
                <a:solidFill>
                  <a:schemeClr val="hlink"/>
                </a:solidFill>
                <a:prstDash val="solid"/>
              </a:ln>
            </c:spPr>
          </c:dPt>
          <c:dPt>
            <c:idx val="13"/>
            <c:bubble3D val="0"/>
            <c:spPr>
              <a:solidFill>
                <a:srgbClr val="0066CC"/>
              </a:solidFill>
              <a:ln w="9734">
                <a:solidFill>
                  <a:schemeClr val="hlink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3.2011382579208107E-3"/>
                  <c:y val="-6.2687642765631366E-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smtClean="0"/>
                      <a:t>Agriculture 1,4%</a:t>
                    </a:r>
                    <a:endParaRPr lang="en-US" sz="90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-0.18411064765224813"/>
                  <c:y val="7.75542064110806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Production 28,2%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0.12316996062753323"/>
                  <c:y val="-0.236532902826750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Services 55,4%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3"/>
              <c:layout>
                <c:manualLayout>
                  <c:x val="-3.4919616541549993E-3"/>
                  <c:y val="-2.287082091992736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Tourism</a:t>
                    </a:r>
                    <a:r>
                      <a:rPr lang="en-US" baseline="0" dirty="0" smtClean="0"/>
                      <a:t> &amp; Leisure industry</a:t>
                    </a:r>
                  </a:p>
                  <a:p>
                    <a:r>
                      <a:rPr lang="en-US" dirty="0" smtClean="0"/>
                      <a:t>15%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2"/>
              <c:layout>
                <c:manualLayout>
                  <c:xMode val="edge"/>
                  <c:yMode val="edge"/>
                  <c:x val="0.19917440660474717"/>
                  <c:y val="0.1150568181818181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spPr>
              <a:noFill/>
              <a:ln w="19467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</c:dLbls>
          <c:cat>
            <c:strRef>
              <c:f>Sheet1!$A$2:$A$5</c:f>
              <c:strCache>
                <c:ptCount val="4"/>
                <c:pt idx="0">
                  <c:v>Agriculture</c:v>
                </c:pt>
                <c:pt idx="1">
                  <c:v>Production</c:v>
                </c:pt>
                <c:pt idx="2">
                  <c:v>Services</c:v>
                </c:pt>
                <c:pt idx="3">
                  <c:v>Tourism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1.4</c:v>
                </c:pt>
                <c:pt idx="1">
                  <c:v>28.2</c:v>
                </c:pt>
                <c:pt idx="2">
                  <c:v>55.4</c:v>
                </c:pt>
                <c:pt idx="3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2"/>
            </a:solidFill>
            <a:ln w="9734">
              <a:solidFill>
                <a:schemeClr val="tx1"/>
              </a:solidFill>
              <a:prstDash val="solid"/>
            </a:ln>
          </c:spPr>
          <c:explosion val="12"/>
          <c:dPt>
            <c:idx val="0"/>
            <c:bubble3D val="0"/>
            <c:spPr>
              <a:solidFill>
                <a:schemeClr val="accent1"/>
              </a:solidFill>
              <a:ln w="9734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hlink"/>
              </a:solidFill>
              <a:ln w="973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9734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19467">
                <a:noFill/>
              </a:ln>
            </c:spPr>
            <c:txPr>
              <a:bodyPr/>
              <a:lstStyle/>
              <a:p>
                <a:pPr>
                  <a:defRPr sz="84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</c:dLbls>
          <c:cat>
            <c:strRef>
              <c:f>Sheet1!$A$2:$A$5</c:f>
              <c:strCache>
                <c:ptCount val="4"/>
                <c:pt idx="0">
                  <c:v>Agriculture</c:v>
                </c:pt>
                <c:pt idx="1">
                  <c:v>Production</c:v>
                </c:pt>
                <c:pt idx="2">
                  <c:v>Services</c:v>
                </c:pt>
                <c:pt idx="3">
                  <c:v>Tourism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hlink"/>
            </a:solidFill>
            <a:ln w="9734">
              <a:solidFill>
                <a:schemeClr val="tx1"/>
              </a:solidFill>
              <a:prstDash val="solid"/>
            </a:ln>
          </c:spPr>
          <c:explosion val="12"/>
          <c:dPt>
            <c:idx val="0"/>
            <c:bubble3D val="0"/>
            <c:spPr>
              <a:solidFill>
                <a:schemeClr val="accent1"/>
              </a:solidFill>
              <a:ln w="9734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973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</c:dPt>
          <c:dPt>
            <c:idx val="3"/>
            <c:bubble3D val="0"/>
            <c:spPr>
              <a:solidFill>
                <a:schemeClr val="folHlink"/>
              </a:solidFill>
              <a:ln w="9734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19467">
                <a:noFill/>
              </a:ln>
            </c:spPr>
            <c:txPr>
              <a:bodyPr/>
              <a:lstStyle/>
              <a:p>
                <a:pPr>
                  <a:defRPr sz="84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</c:dLbls>
          <c:cat>
            <c:strRef>
              <c:f>Sheet1!$A$2:$A$5</c:f>
              <c:strCache>
                <c:ptCount val="4"/>
                <c:pt idx="0">
                  <c:v>Agriculture</c:v>
                </c:pt>
                <c:pt idx="1">
                  <c:v>Production</c:v>
                </c:pt>
                <c:pt idx="2">
                  <c:v>Services</c:v>
                </c:pt>
                <c:pt idx="3">
                  <c:v>Tourism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</c:strCache>
            </c:strRef>
          </c:tx>
          <c:spPr>
            <a:solidFill>
              <a:schemeClr val="folHlink"/>
            </a:solidFill>
            <a:ln w="9734">
              <a:solidFill>
                <a:schemeClr val="tx1"/>
              </a:solidFill>
              <a:prstDash val="solid"/>
            </a:ln>
          </c:spPr>
          <c:explosion val="12"/>
          <c:dPt>
            <c:idx val="0"/>
            <c:bubble3D val="0"/>
            <c:spPr>
              <a:solidFill>
                <a:schemeClr val="accent1"/>
              </a:solidFill>
              <a:ln w="9734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973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973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</c:dPt>
          <c:dLbls>
            <c:spPr>
              <a:noFill/>
              <a:ln w="19467">
                <a:noFill/>
              </a:ln>
            </c:spPr>
            <c:txPr>
              <a:bodyPr/>
              <a:lstStyle/>
              <a:p>
                <a:pPr>
                  <a:defRPr sz="84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</c:dLbls>
          <c:cat>
            <c:strRef>
              <c:f>Sheet1!$A$2:$A$5</c:f>
              <c:strCache>
                <c:ptCount val="4"/>
                <c:pt idx="0">
                  <c:v>Agriculture</c:v>
                </c:pt>
                <c:pt idx="1">
                  <c:v>Production</c:v>
                </c:pt>
                <c:pt idx="2">
                  <c:v>Services</c:v>
                </c:pt>
                <c:pt idx="3">
                  <c:v>Tourism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eparator> </c:separator>
          <c:showLeaderLines val="0"/>
        </c:dLbls>
        <c:firstSliceAng val="0"/>
      </c:pieChart>
      <c:spPr>
        <a:noFill/>
        <a:ln w="19467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95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7406" cy="33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555" tIns="45278" rIns="90555" bIns="45278" numCol="1" anchor="t" anchorCtr="0" compatLnSpc="1">
            <a:prstTxWarp prst="textNoShape">
              <a:avLst/>
            </a:prstTxWarp>
          </a:bodyPr>
          <a:lstStyle>
            <a:lvl1pPr defTabSz="904775">
              <a:defRPr sz="1200"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5257" y="0"/>
            <a:ext cx="4277406" cy="33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555" tIns="45278" rIns="90555" bIns="45278" numCol="1" anchor="t" anchorCtr="0" compatLnSpc="1">
            <a:prstTxWarp prst="textNoShape">
              <a:avLst/>
            </a:prstTxWarp>
          </a:bodyPr>
          <a:lstStyle>
            <a:lvl1pPr algn="r" defTabSz="904775">
              <a:defRPr sz="1200"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06896"/>
            <a:ext cx="4277406" cy="33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555" tIns="45278" rIns="90555" bIns="45278" numCol="1" anchor="b" anchorCtr="0" compatLnSpc="1">
            <a:prstTxWarp prst="textNoShape">
              <a:avLst/>
            </a:prstTxWarp>
          </a:bodyPr>
          <a:lstStyle>
            <a:lvl1pPr defTabSz="904775">
              <a:defRPr sz="1200"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5257" y="6406896"/>
            <a:ext cx="4277406" cy="33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555" tIns="45278" rIns="90555" bIns="45278" numCol="1" anchor="b" anchorCtr="0" compatLnSpc="1">
            <a:prstTxWarp prst="textNoShape">
              <a:avLst/>
            </a:prstTxWarp>
          </a:bodyPr>
          <a:lstStyle>
            <a:lvl1pPr algn="r" defTabSz="904775">
              <a:defRPr sz="1200">
                <a:cs typeface="+mn-cs"/>
              </a:defRPr>
            </a:lvl1pPr>
          </a:lstStyle>
          <a:p>
            <a:pPr>
              <a:defRPr/>
            </a:pPr>
            <a:fld id="{4DD841A7-2176-4086-8D27-F2E492EC88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9122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7406" cy="33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555" tIns="45278" rIns="90555" bIns="45278" numCol="1" anchor="t" anchorCtr="0" compatLnSpc="1">
            <a:prstTxWarp prst="textNoShape">
              <a:avLst/>
            </a:prstTxWarp>
          </a:bodyPr>
          <a:lstStyle>
            <a:lvl1pPr defTabSz="904775">
              <a:defRPr sz="1200"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5257" y="0"/>
            <a:ext cx="4277406" cy="33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555" tIns="45278" rIns="90555" bIns="45278" numCol="1" anchor="t" anchorCtr="0" compatLnSpc="1">
            <a:prstTxWarp prst="textNoShape">
              <a:avLst/>
            </a:prstTxWarp>
          </a:bodyPr>
          <a:lstStyle>
            <a:lvl1pPr algn="r" defTabSz="904775">
              <a:defRPr sz="1200"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8025" y="504825"/>
            <a:ext cx="3375025" cy="2532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4646" y="3203448"/>
            <a:ext cx="7243373" cy="303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555" tIns="45278" rIns="90555" bIns="452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06896"/>
            <a:ext cx="4277406" cy="33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555" tIns="45278" rIns="90555" bIns="45278" numCol="1" anchor="b" anchorCtr="0" compatLnSpc="1">
            <a:prstTxWarp prst="textNoShape">
              <a:avLst/>
            </a:prstTxWarp>
          </a:bodyPr>
          <a:lstStyle>
            <a:lvl1pPr defTabSz="904775">
              <a:defRPr sz="1200"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5257" y="6406896"/>
            <a:ext cx="4277406" cy="33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555" tIns="45278" rIns="90555" bIns="45278" numCol="1" anchor="b" anchorCtr="0" compatLnSpc="1">
            <a:prstTxWarp prst="textNoShape">
              <a:avLst/>
            </a:prstTxWarp>
          </a:bodyPr>
          <a:lstStyle>
            <a:lvl1pPr algn="r" defTabSz="904775">
              <a:defRPr sz="1200">
                <a:cs typeface="+mn-cs"/>
              </a:defRPr>
            </a:lvl1pPr>
          </a:lstStyle>
          <a:p>
            <a:pPr>
              <a:defRPr/>
            </a:pPr>
            <a:fld id="{20FC5397-210A-4038-85BD-0B0007C5925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2281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4825"/>
            <a:ext cx="3375025" cy="2532063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6249" y="3203448"/>
            <a:ext cx="7240167" cy="3037475"/>
          </a:xfrm>
          <a:noFill/>
        </p:spPr>
        <p:txBody>
          <a:bodyPr/>
          <a:lstStyle/>
          <a:p>
            <a:endParaRPr lang="de-AT" altLang="de-DE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3E7D4A-926F-4ED9-ADBE-7CD9575A5AFF}" type="slidenum">
              <a:rPr lang="de-DE"/>
              <a:pPr>
                <a:defRPr/>
              </a:pPr>
              <a:t>14</a:t>
            </a:fld>
            <a:endParaRPr lang="de-DE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5593655" y="6406896"/>
            <a:ext cx="4277406" cy="33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37" tIns="45369" rIns="90737" bIns="45369"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6781C3C-F3D4-43D7-9FFB-0063A50CAE2A}" type="slidenum">
              <a:rPr lang="de-DE" sz="1200"/>
              <a:pPr algn="r" eaLnBrk="1" hangingPunct="1"/>
              <a:t>14</a:t>
            </a:fld>
            <a:endParaRPr lang="de-DE" sz="12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5963" y="508000"/>
            <a:ext cx="3368675" cy="2525713"/>
          </a:xfrm>
          <a:ln/>
        </p:spPr>
      </p:sp>
      <p:sp>
        <p:nvSpPr>
          <p:cNvPr id="37893" name="Notizenplatzhalter 1"/>
          <p:cNvSpPr>
            <a:spLocks noGrp="1"/>
          </p:cNvSpPr>
          <p:nvPr>
            <p:ph type="body" sz="quarter" idx="10"/>
          </p:nvPr>
        </p:nvSpPr>
        <p:spPr>
          <a:noFill/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9613" y="506413"/>
            <a:ext cx="3370262" cy="2527300"/>
          </a:xfrm>
          <a:ln/>
        </p:spPr>
      </p:sp>
      <p:sp>
        <p:nvSpPr>
          <p:cNvPr id="429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5094" y="3203500"/>
            <a:ext cx="7242476" cy="3038291"/>
          </a:xfrm>
          <a:noFill/>
          <a:ln/>
        </p:spPr>
        <p:txBody>
          <a:bodyPr/>
          <a:lstStyle/>
          <a:p>
            <a:endParaRPr lang="de-DE" dirty="0" smtClean="0"/>
          </a:p>
          <a:p>
            <a:pPr>
              <a:buFontTx/>
              <a:buChar char="•"/>
            </a:pPr>
            <a:r>
              <a:rPr lang="de-DE" dirty="0" err="1" smtClean="0"/>
              <a:t>Cooperation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economy</a:t>
            </a:r>
            <a:endParaRPr lang="de-DE" dirty="0" smtClean="0"/>
          </a:p>
          <a:p>
            <a:pPr>
              <a:buFontTx/>
              <a:buChar char="•"/>
            </a:pPr>
            <a:r>
              <a:rPr lang="de-DE" dirty="0" smtClean="0"/>
              <a:t>EUR 8.4 </a:t>
            </a:r>
            <a:r>
              <a:rPr lang="de-DE" dirty="0" err="1" smtClean="0"/>
              <a:t>billion</a:t>
            </a:r>
            <a:r>
              <a:rPr lang="de-DE" dirty="0" smtClean="0"/>
              <a:t> in 2011</a:t>
            </a:r>
          </a:p>
          <a:p>
            <a:pPr>
              <a:buFontTx/>
              <a:buChar char="•"/>
            </a:pPr>
            <a:r>
              <a:rPr lang="de-DE" dirty="0" smtClean="0"/>
              <a:t>55 % </a:t>
            </a:r>
            <a:r>
              <a:rPr lang="de-DE" dirty="0" err="1" smtClean="0"/>
              <a:t>public</a:t>
            </a:r>
            <a:r>
              <a:rPr lang="de-DE" dirty="0" smtClean="0"/>
              <a:t> </a:t>
            </a:r>
            <a:r>
              <a:rPr lang="de-DE" dirty="0" err="1" smtClean="0"/>
              <a:t>funding</a:t>
            </a:r>
            <a:r>
              <a:rPr lang="de-DE" dirty="0" smtClean="0"/>
              <a:t>, 45 % private</a:t>
            </a:r>
          </a:p>
          <a:p>
            <a:pPr>
              <a:buFontTx/>
              <a:buChar char="•"/>
            </a:pPr>
            <a:endParaRPr lang="de-DE" dirty="0"/>
          </a:p>
          <a:p>
            <a:pPr>
              <a:buFontTx/>
              <a:buChar char="•"/>
            </a:pPr>
            <a:r>
              <a:rPr lang="de-DE" dirty="0"/>
              <a:t>More </a:t>
            </a:r>
            <a:r>
              <a:rPr lang="de-DE" dirty="0" err="1"/>
              <a:t>than</a:t>
            </a:r>
            <a:r>
              <a:rPr lang="de-DE" dirty="0"/>
              <a:t> 9.000 </a:t>
            </a:r>
            <a:r>
              <a:rPr lang="de-DE" dirty="0" err="1"/>
              <a:t>foreign</a:t>
            </a:r>
            <a:r>
              <a:rPr lang="de-DE" dirty="0"/>
              <a:t> </a:t>
            </a:r>
            <a:r>
              <a:rPr lang="de-DE" dirty="0" err="1"/>
              <a:t>owned</a:t>
            </a:r>
            <a:r>
              <a:rPr lang="de-DE" dirty="0"/>
              <a:t> </a:t>
            </a:r>
            <a:r>
              <a:rPr lang="de-DE" dirty="0" err="1"/>
              <a:t>companies</a:t>
            </a:r>
            <a:r>
              <a:rPr lang="de-DE" dirty="0"/>
              <a:t> in Austria - 52 % </a:t>
            </a:r>
            <a:r>
              <a:rPr lang="de-DE" dirty="0" err="1"/>
              <a:t>pf</a:t>
            </a:r>
            <a:r>
              <a:rPr lang="de-DE" dirty="0"/>
              <a:t> R&amp;D </a:t>
            </a:r>
            <a:r>
              <a:rPr lang="de-DE" dirty="0" err="1"/>
              <a:t>expenditure</a:t>
            </a:r>
            <a:r>
              <a:rPr lang="de-DE" dirty="0"/>
              <a:t> in Austria!</a:t>
            </a:r>
          </a:p>
          <a:p>
            <a:pPr>
              <a:buFontTx/>
              <a:buChar char="•"/>
            </a:pPr>
            <a:r>
              <a:rPr lang="de-DE" dirty="0"/>
              <a:t>Over 5.000 Austrian </a:t>
            </a:r>
            <a:r>
              <a:rPr lang="de-DE" dirty="0" err="1"/>
              <a:t>owned</a:t>
            </a:r>
            <a:r>
              <a:rPr lang="de-DE" dirty="0"/>
              <a:t> </a:t>
            </a:r>
            <a:r>
              <a:rPr lang="de-DE" dirty="0" err="1"/>
              <a:t>companies</a:t>
            </a:r>
            <a:r>
              <a:rPr lang="de-DE" dirty="0"/>
              <a:t> </a:t>
            </a:r>
            <a:r>
              <a:rPr lang="de-DE" dirty="0" err="1"/>
              <a:t>abroad</a:t>
            </a:r>
            <a:r>
              <a:rPr lang="de-DE" dirty="0"/>
              <a:t> (41 % Germany, 12 % </a:t>
            </a:r>
            <a:r>
              <a:rPr lang="de-DE" dirty="0" err="1"/>
              <a:t>Switzerland</a:t>
            </a:r>
            <a:r>
              <a:rPr lang="de-DE" dirty="0"/>
              <a:t>, 6 % </a:t>
            </a:r>
            <a:r>
              <a:rPr lang="de-DE" dirty="0" err="1"/>
              <a:t>Hungary</a:t>
            </a:r>
            <a:r>
              <a:rPr lang="de-DE" dirty="0"/>
              <a:t>, 5 % USA, </a:t>
            </a:r>
            <a:r>
              <a:rPr lang="de-DE" dirty="0" err="1"/>
              <a:t>Netherlands</a:t>
            </a:r>
            <a:r>
              <a:rPr lang="de-DE" dirty="0"/>
              <a:t>, 4 % in UK)</a:t>
            </a:r>
            <a:endParaRPr lang="de-AT"/>
          </a:p>
          <a:p>
            <a:pPr>
              <a:buFontTx/>
              <a:buChar char="•"/>
            </a:pPr>
            <a:endParaRPr lang="de-DE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9613" y="504825"/>
            <a:ext cx="3373437" cy="2530475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7588" y="3203448"/>
            <a:ext cx="7897489" cy="3035863"/>
          </a:xfrm>
          <a:noFill/>
        </p:spPr>
        <p:txBody>
          <a:bodyPr lIns="90279" tIns="45139" rIns="90279" bIns="45139"/>
          <a:lstStyle/>
          <a:p>
            <a:endParaRPr lang="de-AT" altLang="de-DE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 smtClean="0"/>
          </a:p>
        </p:txBody>
      </p:sp>
      <p:sp>
        <p:nvSpPr>
          <p:cNvPr id="573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660">
              <a:defRPr>
                <a:solidFill>
                  <a:schemeClr val="tx1"/>
                </a:solidFill>
                <a:latin typeface="Arial" charset="0"/>
              </a:defRPr>
            </a:lvl1pPr>
            <a:lvl2pPr marL="714495" indent="-274806" defTabSz="952660">
              <a:defRPr>
                <a:solidFill>
                  <a:schemeClr val="tx1"/>
                </a:solidFill>
                <a:latin typeface="Arial" charset="0"/>
              </a:defRPr>
            </a:lvl2pPr>
            <a:lvl3pPr marL="1099223" indent="-219845" defTabSz="952660">
              <a:defRPr>
                <a:solidFill>
                  <a:schemeClr val="tx1"/>
                </a:solidFill>
                <a:latin typeface="Arial" charset="0"/>
              </a:defRPr>
            </a:lvl3pPr>
            <a:lvl4pPr marL="1538912" indent="-219845" defTabSz="952660">
              <a:defRPr>
                <a:solidFill>
                  <a:schemeClr val="tx1"/>
                </a:solidFill>
                <a:latin typeface="Arial" charset="0"/>
              </a:defRPr>
            </a:lvl4pPr>
            <a:lvl5pPr marL="1978602" indent="-219845" defTabSz="952660">
              <a:defRPr>
                <a:solidFill>
                  <a:schemeClr val="tx1"/>
                </a:solidFill>
                <a:latin typeface="Arial" charset="0"/>
              </a:defRPr>
            </a:lvl5pPr>
            <a:lvl6pPr marL="2418291" indent="-219845" defTabSz="9526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57980" indent="-219845" defTabSz="9526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97669" indent="-219845" defTabSz="9526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37359" indent="-219845" defTabSz="9526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A98C233-33B5-4C77-87B5-CFA78789A267}" type="slidenum">
              <a:rPr lang="de-DE" altLang="de-DE" smtClean="0"/>
              <a:pPr/>
              <a:t>17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5594669" y="6407001"/>
            <a:ext cx="4277997" cy="3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60" tIns="45280" rIns="90560" bIns="45280" anchor="b"/>
          <a:lstStyle>
            <a:lvl1pPr defTabSz="9159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7BB7CFC9-8A42-4B3F-A4D4-92C2A8352DCB}" type="slidenum">
              <a:rPr lang="de-DE" sz="1200"/>
              <a:pPr algn="r"/>
              <a:t>18</a:t>
            </a:fld>
            <a:endParaRPr lang="de-DE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71850" cy="2528887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5595257" y="6408508"/>
            <a:ext cx="4277406" cy="33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94" tIns="45096" rIns="90194" bIns="45096" anchor="b"/>
          <a:lstStyle>
            <a:lvl1pPr defTabSz="9112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CC17D934-DA81-499C-AF6C-9691C3E5A729}" type="slidenum">
              <a:rPr lang="de-DE" altLang="de-DE" sz="1200"/>
              <a:pPr algn="r"/>
              <a:t>19</a:t>
            </a:fld>
            <a:endParaRPr lang="de-DE" altLang="de-DE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4375" y="508000"/>
            <a:ext cx="3373438" cy="2530475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6249" y="3205060"/>
            <a:ext cx="7240167" cy="3032640"/>
          </a:xfrm>
          <a:noFill/>
        </p:spPr>
        <p:txBody>
          <a:bodyPr lIns="90194" tIns="45096" rIns="90194" bIns="45096"/>
          <a:lstStyle/>
          <a:p>
            <a:endParaRPr lang="de-DE" altLang="de-DE" smtClean="0">
              <a:latin typeface="Times" pitchFamily="18" charset="0"/>
            </a:endParaRPr>
          </a:p>
          <a:p>
            <a:endParaRPr lang="de-DE" altLang="de-DE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728DE-0A74-49E2-BCD6-F366E01C0B39}" type="slidenum">
              <a:rPr lang="de-DE"/>
              <a:pPr/>
              <a:t>20</a:t>
            </a:fld>
            <a:endParaRPr lang="de-DE"/>
          </a:p>
        </p:txBody>
      </p:sp>
      <p:sp>
        <p:nvSpPr>
          <p:cNvPr id="612354" name="Rectangle 7"/>
          <p:cNvSpPr txBox="1">
            <a:spLocks noGrp="1" noChangeArrowheads="1"/>
          </p:cNvSpPr>
          <p:nvPr/>
        </p:nvSpPr>
        <p:spPr bwMode="auto">
          <a:xfrm>
            <a:off x="5593090" y="6407001"/>
            <a:ext cx="4277996" cy="33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24" tIns="45162" rIns="90324" bIns="45162" anchor="b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/>
            <a:fld id="{258F1BCD-6D9F-4EEC-93BB-E78EE505E63E}" type="slidenum">
              <a:rPr lang="de-DE" sz="1200" b="0">
                <a:latin typeface="Arial" charset="0"/>
              </a:rPr>
              <a:pPr algn="r" eaLnBrk="1" hangingPunct="1"/>
              <a:t>20</a:t>
            </a:fld>
            <a:endParaRPr lang="de-DE" sz="1200" b="0">
              <a:latin typeface="Arial" charset="0"/>
            </a:endParaRPr>
          </a:p>
        </p:txBody>
      </p:sp>
      <p:sp>
        <p:nvSpPr>
          <p:cNvPr id="612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8000"/>
            <a:ext cx="3371850" cy="2528888"/>
          </a:xfrm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A22A84-DC73-4A6F-ABCA-86602B9A7DB6}" type="slidenum">
              <a:rPr lang="de-DE"/>
              <a:pPr>
                <a:defRPr/>
              </a:pPr>
              <a:t>21</a:t>
            </a:fld>
            <a:endParaRPr lang="de-DE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9613" y="504825"/>
            <a:ext cx="3375025" cy="2532063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3042" y="3203448"/>
            <a:ext cx="7246580" cy="3037475"/>
          </a:xfrm>
          <a:noFill/>
        </p:spPr>
        <p:txBody>
          <a:bodyPr/>
          <a:lstStyle/>
          <a:p>
            <a:endParaRPr lang="de-DE" altLang="de-DE" smtClean="0">
              <a:latin typeface="Times" pitchFamily="18" charset="0"/>
            </a:endParaRPr>
          </a:p>
          <a:p>
            <a:r>
              <a:rPr lang="de-DE" altLang="de-DE" smtClean="0">
                <a:latin typeface="Times" pitchFamily="18" charset="0"/>
              </a:rPr>
              <a:t>Yet investors appreciate Austria‘s stability and attractiveness (annual return of 4.75 %)</a:t>
            </a:r>
          </a:p>
          <a:p>
            <a:endParaRPr lang="de-DE" altLang="de-DE" smtClean="0">
              <a:latin typeface="Times" pitchFamily="18" charset="0"/>
            </a:endParaRPr>
          </a:p>
          <a:p>
            <a:pPr>
              <a:buFontTx/>
              <a:buChar char="•"/>
            </a:pPr>
            <a:r>
              <a:rPr lang="de-DE" altLang="de-DE" smtClean="0">
                <a:latin typeface="Times" pitchFamily="18" charset="0"/>
              </a:rPr>
              <a:t>No real estate bubbles ( well-financed expansion</a:t>
            </a:r>
          </a:p>
          <a:p>
            <a:pPr>
              <a:buFontTx/>
              <a:buChar char="•"/>
            </a:pPr>
            <a:r>
              <a:rPr lang="de-DE" altLang="de-DE" smtClean="0">
                <a:latin typeface="Times" pitchFamily="18" charset="0"/>
              </a:rPr>
              <a:t>(More than) 50 % equity (private homes)</a:t>
            </a:r>
          </a:p>
          <a:p>
            <a:pPr>
              <a:buFontTx/>
              <a:buChar char="•"/>
            </a:pPr>
            <a:r>
              <a:rPr lang="de-DE" altLang="de-DE" smtClean="0">
                <a:latin typeface="Times" pitchFamily="18" charset="0"/>
              </a:rPr>
              <a:t>Rent from EUR 100 p.a. up / m²</a:t>
            </a:r>
          </a:p>
          <a:p>
            <a:endParaRPr lang="de-DE" altLang="de-DE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5595257" y="6408508"/>
            <a:ext cx="4277406" cy="33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92" tIns="45146" rIns="90292" bIns="45146" anchor="b"/>
          <a:lstStyle>
            <a:lvl1pPr defTabSz="9112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34EB954-A3EA-49DD-B62C-638060FC4B6C}" type="slidenum">
              <a:rPr lang="de-DE" altLang="de-DE" sz="1200"/>
              <a:pPr algn="r"/>
              <a:t>22</a:t>
            </a:fld>
            <a:endParaRPr lang="de-DE" altLang="de-DE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9613" y="504825"/>
            <a:ext cx="3375025" cy="2532063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6249" y="3205060"/>
            <a:ext cx="7240167" cy="3035863"/>
          </a:xfrm>
          <a:noFill/>
        </p:spPr>
        <p:txBody>
          <a:bodyPr lIns="90292" tIns="45146" rIns="90292" bIns="45146"/>
          <a:lstStyle/>
          <a:p>
            <a:pPr eaLnBrk="1" hangingPunct="1"/>
            <a:endParaRPr lang="de-AT" altLang="de-DE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5593654" y="6406896"/>
            <a:ext cx="4277406" cy="33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83" tIns="44941" rIns="89883" bIns="44941" anchor="b"/>
          <a:lstStyle>
            <a:lvl1pPr defTabSz="9080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C54A3D3D-6172-417D-B848-C98BAF6DD45A}" type="slidenum">
              <a:rPr lang="de-DE" altLang="de-DE" sz="1200"/>
              <a:pPr algn="r"/>
              <a:t>23</a:t>
            </a:fld>
            <a:endParaRPr lang="de-DE" altLang="de-DE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8025" y="506413"/>
            <a:ext cx="3373438" cy="2530475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4646" y="3203448"/>
            <a:ext cx="7243373" cy="3035863"/>
          </a:xfrm>
          <a:noFill/>
        </p:spPr>
        <p:txBody>
          <a:bodyPr lIns="89883" tIns="44941" rIns="89883" bIns="44941"/>
          <a:lstStyle/>
          <a:p>
            <a:endParaRPr lang="de-AT" altLang="de-DE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Times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5E6628-1815-4410-906F-E4460BDDE799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2788" y="506413"/>
            <a:ext cx="3371850" cy="2530475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6249" y="3203448"/>
            <a:ext cx="7240167" cy="3035863"/>
          </a:xfrm>
          <a:noFill/>
        </p:spPr>
        <p:txBody>
          <a:bodyPr/>
          <a:lstStyle/>
          <a:p>
            <a:endParaRPr lang="de-AT" altLang="de-DE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85C696-6D19-464C-A56F-74F3C78D388B}" type="slidenum">
              <a:rPr lang="de-DE"/>
              <a:pPr/>
              <a:t>25</a:t>
            </a:fld>
            <a:endParaRPr lang="de-DE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9613" y="504825"/>
            <a:ext cx="3373437" cy="2530475"/>
          </a:xfrm>
          <a:ln/>
        </p:spPr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9224170" y="6503691"/>
            <a:ext cx="648493" cy="241597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503B92C3-65EF-4D6D-86BA-38CAE83FAF88}" type="slidenum">
              <a:rPr lang="de-DE" sz="1200" b="1" smtClean="0">
                <a:solidFill>
                  <a:srgbClr val="C00000"/>
                </a:solidFill>
              </a:rPr>
              <a:pPr/>
              <a:t>26</a:t>
            </a:fld>
            <a:endParaRPr lang="de-DE" sz="12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9613" y="503238"/>
            <a:ext cx="3376612" cy="253365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4646" y="3203449"/>
            <a:ext cx="7243373" cy="3039086"/>
          </a:xfrm>
          <a:noFill/>
        </p:spPr>
        <p:txBody>
          <a:bodyPr/>
          <a:lstStyle/>
          <a:p>
            <a:endParaRPr lang="de-DE" altLang="de-DE" smtClean="0">
              <a:latin typeface="Times" pitchFamily="18" charset="0"/>
            </a:endParaRPr>
          </a:p>
          <a:p>
            <a:r>
              <a:rPr lang="en-GB" altLang="de-DE" b="1" smtClean="0">
                <a:latin typeface="Arial" charset="0"/>
              </a:rPr>
              <a:t>Austrian Business Agency</a:t>
            </a:r>
            <a:endParaRPr lang="en-GB" altLang="de-DE" smtClean="0">
              <a:latin typeface="Arial" charset="0"/>
            </a:endParaRPr>
          </a:p>
          <a:p>
            <a:r>
              <a:rPr lang="en-GB" altLang="de-DE" smtClean="0">
                <a:latin typeface="Arial" charset="0"/>
              </a:rPr>
              <a:t>Federal inward investment agency (MOEA)</a:t>
            </a:r>
          </a:p>
          <a:p>
            <a:r>
              <a:rPr lang="en-GB" altLang="de-DE" smtClean="0">
                <a:latin typeface="Arial" charset="0"/>
              </a:rPr>
              <a:t>2 overseas offices (Tokyo and New York)</a:t>
            </a:r>
          </a:p>
          <a:p>
            <a:r>
              <a:rPr lang="en-GB" altLang="de-DE" smtClean="0">
                <a:latin typeface="Arial" charset="0"/>
              </a:rPr>
              <a:t>Information on:</a:t>
            </a:r>
          </a:p>
          <a:p>
            <a:r>
              <a:rPr lang="en-GB" altLang="de-DE" smtClean="0">
                <a:latin typeface="Arial" charset="0"/>
              </a:rPr>
              <a:t>Austrian business climate</a:t>
            </a:r>
          </a:p>
          <a:p>
            <a:r>
              <a:rPr lang="en-GB" altLang="de-DE" smtClean="0">
                <a:latin typeface="Arial" charset="0"/>
              </a:rPr>
              <a:t>Tax and labor regulations</a:t>
            </a:r>
          </a:p>
          <a:p>
            <a:r>
              <a:rPr lang="en-GB" altLang="de-DE" smtClean="0">
                <a:latin typeface="Arial" charset="0"/>
              </a:rPr>
              <a:t>Potential suppliers</a:t>
            </a:r>
          </a:p>
          <a:p>
            <a:r>
              <a:rPr lang="en-GB" altLang="de-DE" smtClean="0">
                <a:latin typeface="Arial" charset="0"/>
              </a:rPr>
              <a:t>Identify suitable office space and site locations</a:t>
            </a:r>
          </a:p>
          <a:p>
            <a:r>
              <a:rPr lang="en-GB" altLang="de-DE" smtClean="0">
                <a:latin typeface="Arial" charset="0"/>
              </a:rPr>
              <a:t>Assistance with government authorities</a:t>
            </a:r>
          </a:p>
          <a:p>
            <a:r>
              <a:rPr lang="en-GB" altLang="de-DE" smtClean="0">
                <a:latin typeface="Arial" charset="0"/>
              </a:rPr>
              <a:t>► make it easy for investors in Austria</a:t>
            </a:r>
            <a:endParaRPr lang="de-DE" alt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73438" cy="2530475"/>
          </a:xfrm>
          <a:ln/>
        </p:spPr>
      </p:sp>
      <p:sp>
        <p:nvSpPr>
          <p:cNvPr id="412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6672" y="3203500"/>
            <a:ext cx="7239321" cy="3036717"/>
          </a:xfrm>
          <a:noFill/>
          <a:ln/>
        </p:spPr>
        <p:txBody>
          <a:bodyPr lIns="90552" tIns="45277" rIns="90552" bIns="45277"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75025" cy="2530475"/>
          </a:xfrm>
          <a:ln/>
        </p:spPr>
      </p:sp>
      <p:sp>
        <p:nvSpPr>
          <p:cNvPr id="412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6674" y="3203501"/>
            <a:ext cx="7239321" cy="3036717"/>
          </a:xfrm>
          <a:noFill/>
          <a:ln/>
        </p:spPr>
        <p:txBody>
          <a:bodyPr lIns="90552" tIns="45277" rIns="90552" bIns="45277"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9613" y="506413"/>
            <a:ext cx="3373437" cy="2530475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6249" y="3203448"/>
            <a:ext cx="7240167" cy="3035863"/>
          </a:xfrm>
          <a:noFill/>
        </p:spPr>
        <p:txBody>
          <a:bodyPr/>
          <a:lstStyle/>
          <a:p>
            <a:r>
              <a:rPr lang="de-DE" altLang="de-DE" smtClean="0">
                <a:latin typeface="Arial" charset="0"/>
              </a:rPr>
              <a:t>Secondo posto mondiale per quanto riguarda la qualit</a:t>
            </a:r>
            <a:r>
              <a:rPr lang="de-DE" altLang="de-DE" smtClean="0">
                <a:latin typeface="Times" pitchFamily="18" charset="0"/>
              </a:rPr>
              <a:t>à</a:t>
            </a:r>
            <a:r>
              <a:rPr lang="de-DE" altLang="de-DE" smtClean="0">
                <a:latin typeface="Arial" charset="0"/>
              </a:rPr>
              <a:t> della vita, la citta di Vienna </a:t>
            </a:r>
            <a:r>
              <a:rPr lang="de-DE" altLang="de-DE" smtClean="0">
                <a:latin typeface="Times" pitchFamily="18" charset="0"/>
              </a:rPr>
              <a:t>è</a:t>
            </a:r>
            <a:r>
              <a:rPr lang="de-DE" altLang="de-DE" smtClean="0">
                <a:latin typeface="Arial" charset="0"/>
              </a:rPr>
              <a:t> al primo posto </a:t>
            </a:r>
          </a:p>
          <a:p>
            <a:endParaRPr lang="de-DE" altLang="de-DE" smtClean="0">
              <a:latin typeface="Arial" charset="0"/>
            </a:endParaRPr>
          </a:p>
          <a:p>
            <a:r>
              <a:rPr lang="de-DE" altLang="de-DE" smtClean="0">
                <a:latin typeface="Arial" charset="0"/>
              </a:rPr>
              <a:t>Settore turistico </a:t>
            </a:r>
            <a:r>
              <a:rPr lang="de-DE" altLang="de-DE" smtClean="0">
                <a:latin typeface="Times" pitchFamily="18" charset="0"/>
              </a:rPr>
              <a:t>è</a:t>
            </a:r>
            <a:r>
              <a:rPr lang="de-DE" altLang="de-DE" smtClean="0">
                <a:latin typeface="Arial" charset="0"/>
              </a:rPr>
              <a:t> importante, sul livello mondiale il piccolo Austria </a:t>
            </a:r>
            <a:r>
              <a:rPr lang="de-DE" altLang="de-DE" smtClean="0">
                <a:latin typeface="Times" pitchFamily="18" charset="0"/>
              </a:rPr>
              <a:t>è</a:t>
            </a:r>
            <a:r>
              <a:rPr lang="de-DE" altLang="de-DE" smtClean="0">
                <a:latin typeface="Arial" charset="0"/>
              </a:rPr>
              <a:t> il nono mercato turistico, in Europa il sesto. Solo nel Tirolo ci sono piu di 40 Mio. di pernottamenti di stranieri annuali, tutta la Grecia ne ha 47 Mio. </a:t>
            </a:r>
          </a:p>
          <a:p>
            <a:endParaRPr lang="de-DE" altLang="de-DE" smtClean="0">
              <a:latin typeface="Arial" charset="0"/>
            </a:endParaRPr>
          </a:p>
          <a:p>
            <a:r>
              <a:rPr lang="de-DE" altLang="de-DE" smtClean="0">
                <a:latin typeface="Arial" charset="0"/>
              </a:rPr>
              <a:t>In kaum einem anderen Land der Welt sind die Tourismuseinnahmen so hoch wie in </a:t>
            </a:r>
            <a:r>
              <a:rPr lang="de-DE" altLang="de-DE" smtClean="0">
                <a:latin typeface="Times" pitchFamily="18" charset="0"/>
              </a:rPr>
              <a:t>Ö</a:t>
            </a:r>
            <a:r>
              <a:rPr lang="de-DE" altLang="de-DE" smtClean="0">
                <a:latin typeface="Arial" charset="0"/>
              </a:rPr>
              <a:t>sterreich. Mit 1.657 Euro Deviseneinnahmen pro Kopf liegt </a:t>
            </a:r>
            <a:r>
              <a:rPr lang="de-DE" altLang="de-DE" smtClean="0">
                <a:latin typeface="Times" pitchFamily="18" charset="0"/>
              </a:rPr>
              <a:t>Ö</a:t>
            </a:r>
            <a:r>
              <a:rPr lang="de-DE" altLang="de-DE" smtClean="0">
                <a:latin typeface="Arial" charset="0"/>
              </a:rPr>
              <a:t>sterreich international auf Platz 2 (hinter Zypern). Weltweit ist das kleine </a:t>
            </a:r>
            <a:r>
              <a:rPr lang="de-DE" altLang="de-DE" smtClean="0">
                <a:latin typeface="Times" pitchFamily="18" charset="0"/>
              </a:rPr>
              <a:t>Ö</a:t>
            </a:r>
            <a:r>
              <a:rPr lang="de-DE" altLang="de-DE" smtClean="0">
                <a:latin typeface="Arial" charset="0"/>
              </a:rPr>
              <a:t>sterreich der neuntgr</a:t>
            </a:r>
            <a:r>
              <a:rPr lang="de-DE" altLang="de-DE" smtClean="0">
                <a:latin typeface="Times" pitchFamily="18" charset="0"/>
              </a:rPr>
              <a:t>öß</a:t>
            </a:r>
            <a:r>
              <a:rPr lang="de-DE" altLang="de-DE" smtClean="0">
                <a:latin typeface="Arial" charset="0"/>
              </a:rPr>
              <a:t>te Tourismusmarkt, innerhalb Europas sogar der sechtgr</a:t>
            </a:r>
            <a:r>
              <a:rPr lang="de-DE" altLang="de-DE" smtClean="0">
                <a:latin typeface="Times" pitchFamily="18" charset="0"/>
              </a:rPr>
              <a:t>öß</a:t>
            </a:r>
            <a:r>
              <a:rPr lang="de-DE" altLang="de-DE" smtClean="0">
                <a:latin typeface="Arial" charset="0"/>
              </a:rPr>
              <a:t>te. </a:t>
            </a:r>
          </a:p>
          <a:p>
            <a:r>
              <a:rPr lang="de-DE" altLang="de-DE" smtClean="0">
                <a:latin typeface="Arial" charset="0"/>
              </a:rPr>
              <a:t>Allein in Tirol gibt es pro Jahr knapp 40 Mio. N</a:t>
            </a:r>
            <a:r>
              <a:rPr lang="de-DE" altLang="de-DE" smtClean="0">
                <a:latin typeface="Times" pitchFamily="18" charset="0"/>
              </a:rPr>
              <a:t>ä</a:t>
            </a:r>
            <a:r>
              <a:rPr lang="de-DE" altLang="de-DE" smtClean="0">
                <a:latin typeface="Arial" charset="0"/>
              </a:rPr>
              <a:t>chtigungen von Ausl</a:t>
            </a:r>
            <a:r>
              <a:rPr lang="de-DE" altLang="de-DE" smtClean="0">
                <a:latin typeface="Times" pitchFamily="18" charset="0"/>
              </a:rPr>
              <a:t>ä</a:t>
            </a:r>
            <a:r>
              <a:rPr lang="de-DE" altLang="de-DE" smtClean="0">
                <a:latin typeface="Arial" charset="0"/>
              </a:rPr>
              <a:t>ndern, in ganz Griechenland werden pro Jahr ca.47 Mio. N</a:t>
            </a:r>
            <a:r>
              <a:rPr lang="de-DE" altLang="de-DE" smtClean="0">
                <a:latin typeface="Times" pitchFamily="18" charset="0"/>
              </a:rPr>
              <a:t>ä</a:t>
            </a:r>
            <a:r>
              <a:rPr lang="de-DE" altLang="de-DE" smtClean="0">
                <a:latin typeface="Arial" charset="0"/>
              </a:rPr>
              <a:t>chtigungen von Ausl</a:t>
            </a:r>
            <a:r>
              <a:rPr lang="de-DE" altLang="de-DE" smtClean="0">
                <a:latin typeface="Times" pitchFamily="18" charset="0"/>
              </a:rPr>
              <a:t>ä</a:t>
            </a:r>
            <a:r>
              <a:rPr lang="de-DE" altLang="de-DE" smtClean="0">
                <a:latin typeface="Arial" charset="0"/>
              </a:rPr>
              <a:t>ndern verzeichnet.</a:t>
            </a:r>
          </a:p>
          <a:p>
            <a:endParaRPr lang="de-DE" alt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3362" indent="-301293">
              <a:defRPr>
                <a:solidFill>
                  <a:schemeClr val="tx1"/>
                </a:solidFill>
                <a:latin typeface="Arial" charset="0"/>
              </a:defRPr>
            </a:lvl2pPr>
            <a:lvl3pPr marL="1205173" indent="-241034">
              <a:defRPr>
                <a:solidFill>
                  <a:schemeClr val="tx1"/>
                </a:solidFill>
                <a:latin typeface="Arial" charset="0"/>
              </a:defRPr>
            </a:lvl3pPr>
            <a:lvl4pPr marL="1687239" indent="-241034">
              <a:defRPr>
                <a:solidFill>
                  <a:schemeClr val="tx1"/>
                </a:solidFill>
                <a:latin typeface="Arial" charset="0"/>
              </a:defRPr>
            </a:lvl4pPr>
            <a:lvl5pPr marL="2169309" indent="-241034">
              <a:defRPr>
                <a:solidFill>
                  <a:schemeClr val="tx1"/>
                </a:solidFill>
                <a:latin typeface="Arial" charset="0"/>
              </a:defRPr>
            </a:lvl5pPr>
            <a:lvl6pPr marL="2651377" indent="-2410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3446" indent="-2410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5515" indent="-2410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97583" indent="-2410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02018A3-1E92-45D9-8376-7976D2DD56CC}" type="slidenum">
              <a:rPr lang="de-DE" smtClean="0"/>
              <a:pPr/>
              <a:t>8</a:t>
            </a:fld>
            <a:endParaRPr lang="de-DE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9613" y="504825"/>
            <a:ext cx="3375025" cy="253047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4647" y="3204015"/>
            <a:ext cx="7243382" cy="3036942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2370472" y="3869175"/>
            <a:ext cx="5131728" cy="37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15" tIns="48207" rIns="96415" bIns="4820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b="1"/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 rot="10800000">
            <a:off x="5150587" y="3586560"/>
            <a:ext cx="3287459" cy="64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lIns="96415" tIns="48207" rIns="96415" bIns="48207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b="1"/>
          </a:p>
        </p:txBody>
      </p:sp>
      <p:sp>
        <p:nvSpPr>
          <p:cNvPr id="35847" name="Text Box 6"/>
          <p:cNvSpPr txBox="1">
            <a:spLocks noChangeArrowheads="1"/>
          </p:cNvSpPr>
          <p:nvPr/>
        </p:nvSpPr>
        <p:spPr bwMode="auto">
          <a:xfrm>
            <a:off x="4139323" y="3108770"/>
            <a:ext cx="194107" cy="37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415" tIns="48207" rIns="96415" bIns="4820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b="1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ABA_SP</a:t>
            </a:r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9613" y="504825"/>
            <a:ext cx="3375025" cy="2532063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Times" pitchFamily="18" charset="0"/>
            </a:endParaRPr>
          </a:p>
          <a:p>
            <a:r>
              <a:rPr lang="en-GB" altLang="de-DE" b="1" smtClean="0">
                <a:latin typeface="Times" pitchFamily="18" charset="0"/>
              </a:rPr>
              <a:t>Investment in people</a:t>
            </a:r>
            <a:endParaRPr lang="en-GB" altLang="de-DE" smtClean="0">
              <a:latin typeface="Times" pitchFamily="18" charset="0"/>
            </a:endParaRPr>
          </a:p>
          <a:p>
            <a:r>
              <a:rPr lang="en-GB" altLang="de-DE" smtClean="0">
                <a:latin typeface="Times" pitchFamily="18" charset="0"/>
              </a:rPr>
              <a:t>backbone of Austria’s success:</a:t>
            </a:r>
          </a:p>
          <a:p>
            <a:r>
              <a:rPr lang="en-GB" altLang="de-DE" smtClean="0">
                <a:latin typeface="Times" pitchFamily="18" charset="0"/>
              </a:rPr>
              <a:t>Educated, motivated and very productive people</a:t>
            </a:r>
          </a:p>
          <a:p>
            <a:pPr lvl="1"/>
            <a:r>
              <a:rPr lang="en-GB" altLang="de-DE" smtClean="0">
                <a:latin typeface="Times" pitchFamily="18" charset="0"/>
              </a:rPr>
              <a:t>Austria is ranked top in the world in terms of availability of highly educated and skilled labour among leaders in the EU for quality of educational system</a:t>
            </a:r>
          </a:p>
          <a:p>
            <a:pPr lvl="1"/>
            <a:r>
              <a:rPr lang="en-GB" altLang="de-DE" smtClean="0">
                <a:latin typeface="Times" pitchFamily="18" charset="0"/>
              </a:rPr>
              <a:t>Flexible and creative workforce.</a:t>
            </a:r>
            <a:endParaRPr lang="de-DE" altLang="de-DE" smtClean="0">
              <a:latin typeface="Times" pitchFamily="18" charset="0"/>
            </a:endParaRPr>
          </a:p>
          <a:p>
            <a:endParaRPr lang="de-DE" altLang="de-DE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5231">
              <a:defRPr>
                <a:solidFill>
                  <a:schemeClr val="tx1"/>
                </a:solidFill>
                <a:latin typeface="Arial" charset="0"/>
              </a:defRPr>
            </a:lvl1pPr>
            <a:lvl2pPr marL="708923" indent="-272663" defTabSz="945231">
              <a:defRPr>
                <a:solidFill>
                  <a:schemeClr val="tx1"/>
                </a:solidFill>
                <a:latin typeface="Arial" charset="0"/>
              </a:defRPr>
            </a:lvl2pPr>
            <a:lvl3pPr marL="1090651" indent="-218130" defTabSz="945231">
              <a:defRPr>
                <a:solidFill>
                  <a:schemeClr val="tx1"/>
                </a:solidFill>
                <a:latin typeface="Arial" charset="0"/>
              </a:defRPr>
            </a:lvl3pPr>
            <a:lvl4pPr marL="1526911" indent="-218130" defTabSz="945231">
              <a:defRPr>
                <a:solidFill>
                  <a:schemeClr val="tx1"/>
                </a:solidFill>
                <a:latin typeface="Arial" charset="0"/>
              </a:defRPr>
            </a:lvl4pPr>
            <a:lvl5pPr marL="1963171" indent="-218130" defTabSz="945231">
              <a:defRPr>
                <a:solidFill>
                  <a:schemeClr val="tx1"/>
                </a:solidFill>
                <a:latin typeface="Arial" charset="0"/>
              </a:defRPr>
            </a:lvl5pPr>
            <a:lvl6pPr marL="2399431" indent="-218130" defTabSz="9452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5692" indent="-218130" defTabSz="9452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71952" indent="-218130" defTabSz="9452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08212" indent="-218130" defTabSz="9452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F99D4F9-0E63-4AF9-A170-362656A08B55}" type="slidenum">
              <a:rPr lang="de-DE" altLang="de-DE" smtClean="0"/>
              <a:pPr/>
              <a:t>12</a:t>
            </a:fld>
            <a:endParaRPr lang="de-DE" altLang="de-DE" smtClean="0"/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5592521" y="6405913"/>
            <a:ext cx="4278613" cy="33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98" tIns="47199" rIns="94398" bIns="47199" anchor="b"/>
          <a:lstStyle>
            <a:lvl1pPr defTabSz="989013">
              <a:defRPr>
                <a:solidFill>
                  <a:schemeClr val="tx1"/>
                </a:solidFill>
                <a:latin typeface="Arial" charset="0"/>
              </a:defRPr>
            </a:lvl1pPr>
            <a:lvl2pPr marL="803275" indent="-307975" defTabSz="989013">
              <a:defRPr>
                <a:solidFill>
                  <a:schemeClr val="tx1"/>
                </a:solidFill>
                <a:latin typeface="Arial" charset="0"/>
              </a:defRPr>
            </a:lvl2pPr>
            <a:lvl3pPr marL="1236663" indent="-247650" defTabSz="989013">
              <a:defRPr>
                <a:solidFill>
                  <a:schemeClr val="tx1"/>
                </a:solidFill>
                <a:latin typeface="Arial" charset="0"/>
              </a:defRPr>
            </a:lvl3pPr>
            <a:lvl4pPr marL="1731963" indent="-247650" defTabSz="989013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246063" defTabSz="989013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246063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246063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246063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246063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F39BB0D-9322-45A7-BE77-A7DC2AEFE4FE}" type="slidenum">
              <a:rPr lang="de-DE" altLang="de-DE" sz="1200"/>
              <a:pPr algn="r" eaLnBrk="1" hangingPunct="1"/>
              <a:t>12</a:t>
            </a:fld>
            <a:endParaRPr lang="de-DE" altLang="de-DE" sz="120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2788" y="506413"/>
            <a:ext cx="3368675" cy="2527300"/>
          </a:xfrm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3906" y="3203710"/>
            <a:ext cx="7244853" cy="3036285"/>
          </a:xfrm>
          <a:noFill/>
        </p:spPr>
        <p:txBody>
          <a:bodyPr lIns="94398" tIns="47199" rIns="94398" bIns="47199"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71850" cy="2528887"/>
          </a:xfrm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5094" y="3203500"/>
            <a:ext cx="7242476" cy="303671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74788" name="Text Box 4"/>
          <p:cNvSpPr txBox="1">
            <a:spLocks noChangeArrowheads="1"/>
          </p:cNvSpPr>
          <p:nvPr/>
        </p:nvSpPr>
        <p:spPr bwMode="auto">
          <a:xfrm>
            <a:off x="2370008" y="3869062"/>
            <a:ext cx="5132649" cy="37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24" tIns="45162" rIns="90324" bIns="45162">
            <a:spAutoFit/>
          </a:bodyPr>
          <a:lstStyle/>
          <a:p>
            <a:endParaRPr lang="en-US"/>
          </a:p>
        </p:txBody>
      </p:sp>
      <p:sp>
        <p:nvSpPr>
          <p:cNvPr id="374789" name="Text Box 5"/>
          <p:cNvSpPr txBox="1">
            <a:spLocks noChangeArrowheads="1"/>
          </p:cNvSpPr>
          <p:nvPr/>
        </p:nvSpPr>
        <p:spPr bwMode="auto">
          <a:xfrm rot="10800000">
            <a:off x="5149995" y="3585844"/>
            <a:ext cx="3287734" cy="643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lIns="90324" tIns="45162" rIns="90324" bIns="45162"/>
          <a:lstStyle/>
          <a:p>
            <a:endParaRPr lang="en-US"/>
          </a:p>
        </p:txBody>
      </p:sp>
      <p:sp>
        <p:nvSpPr>
          <p:cNvPr id="374790" name="Text Box 6"/>
          <p:cNvSpPr txBox="1">
            <a:spLocks noChangeArrowheads="1"/>
          </p:cNvSpPr>
          <p:nvPr/>
        </p:nvSpPr>
        <p:spPr bwMode="auto">
          <a:xfrm>
            <a:off x="4139237" y="3109095"/>
            <a:ext cx="182477" cy="37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324" tIns="45162" rIns="90324" bIns="45162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8382000" y="6553200"/>
            <a:ext cx="762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de-DE" altLang="de-DE" smtClean="0"/>
              <a:t> </a:t>
            </a:r>
          </a:p>
        </p:txBody>
      </p:sp>
      <p:pic>
        <p:nvPicPr>
          <p:cNvPr id="4" name="Picture 4" descr="0_intro_0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2" b="8569"/>
          <a:stretch>
            <a:fillRect/>
          </a:stretch>
        </p:blipFill>
        <p:spPr bwMode="auto">
          <a:xfrm>
            <a:off x="0" y="2286000"/>
            <a:ext cx="91455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bp_e_1280-ci-grau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762000"/>
            <a:ext cx="9144000" cy="1522413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 smtClean="0"/>
              <a:t/>
            </a:r>
            <a:br>
              <a:rPr lang="de-DE" noProof="0" smtClean="0"/>
            </a:br>
            <a:r>
              <a:rPr lang="de-DE" noProof="0" smtClean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18084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9965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914400"/>
            <a:ext cx="2286000" cy="5638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914400"/>
            <a:ext cx="6705600" cy="56388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4470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066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0" y="1981200"/>
            <a:ext cx="2971800" cy="457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72200" y="1981200"/>
            <a:ext cx="2971800" cy="457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9663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066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0" y="1981200"/>
            <a:ext cx="2971800" cy="457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72200" y="1981200"/>
            <a:ext cx="2971800" cy="2209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72200" y="4343400"/>
            <a:ext cx="2971800" cy="2209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2448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066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3048000" y="1981200"/>
            <a:ext cx="6096000" cy="4572000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  <p:extLst>
      <p:ext uri="{BB962C8B-B14F-4D97-AF65-F5344CB8AC3E}">
        <p14:creationId xmlns:p14="http://schemas.microsoft.com/office/powerpoint/2010/main" val="522510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BF8B4-BA7D-43BE-8932-174E0F413F32}" type="datetimeFigureOut">
              <a:rPr lang="de-DE"/>
              <a:pPr>
                <a:defRPr/>
              </a:pPr>
              <a:t>07.04.2015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73D71-F007-41B3-8507-611BEFAE632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117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837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37711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0" y="1981200"/>
            <a:ext cx="2971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981200"/>
            <a:ext cx="2971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7325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075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883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713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64478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3163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3048000" y="1981200"/>
            <a:ext cx="6096000" cy="45720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0" y="19812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34000" tIns="228600" rIns="1905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0" y="1981200"/>
            <a:ext cx="3022600" cy="45720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de-AT" altLang="de-DE" smtClean="0">
              <a:solidFill>
                <a:schemeClr val="hlin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9144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1292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34000" tIns="0" rIns="234000" bIns="21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30" name="Text Box 6"/>
          <p:cNvSpPr txBox="1">
            <a:spLocks noChangeArrowheads="1"/>
          </p:cNvSpPr>
          <p:nvPr userDrawn="1"/>
        </p:nvSpPr>
        <p:spPr bwMode="auto">
          <a:xfrm>
            <a:off x="7943850" y="6553200"/>
            <a:ext cx="1200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de-DE" sz="1200" b="1" smtClean="0">
                <a:solidFill>
                  <a:schemeClr val="bg2"/>
                </a:solidFill>
              </a:rPr>
              <a:t>Folie </a:t>
            </a:r>
            <a:fld id="{7DCF9D23-0A27-42B4-ACC3-7779383DD9EB}" type="slidenum">
              <a:rPr lang="de-DE" sz="1200" b="1" smtClean="0">
                <a:solidFill>
                  <a:schemeClr val="bg2"/>
                </a:solidFill>
              </a:rPr>
              <a:pPr algn="r">
                <a:defRPr/>
              </a:pPr>
              <a:t>‹Nr.›</a:t>
            </a:fld>
            <a:endParaRPr lang="de-DE" sz="1200" smtClean="0">
              <a:solidFill>
                <a:schemeClr val="bg2"/>
              </a:solidFill>
            </a:endParaRPr>
          </a:p>
        </p:txBody>
      </p:sp>
      <p:pic>
        <p:nvPicPr>
          <p:cNvPr id="1031" name="Picture 7" descr="bp_e_1280-ci-grau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6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marL="228600" indent="-228600" algn="l" defTabSz="711200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tabLst>
          <a:tab pos="225425" algn="l"/>
          <a:tab pos="612775" algn="l"/>
          <a:tab pos="993775" algn="l"/>
          <a:tab pos="1374775" algn="l"/>
        </a:tabLst>
        <a:defRPr sz="2400" b="1">
          <a:solidFill>
            <a:schemeClr val="accent2"/>
          </a:solidFill>
          <a:latin typeface="+mn-lt"/>
          <a:ea typeface="+mn-ea"/>
          <a:cs typeface="+mn-cs"/>
        </a:defRPr>
      </a:lvl1pPr>
      <a:lvl2pPr marL="615950" indent="-196850" algn="l" defTabSz="711200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tabLst>
          <a:tab pos="225425" algn="l"/>
          <a:tab pos="612775" algn="l"/>
          <a:tab pos="993775" algn="l"/>
          <a:tab pos="1374775" algn="l"/>
        </a:tabLst>
        <a:defRPr>
          <a:solidFill>
            <a:schemeClr val="accent2"/>
          </a:solidFill>
          <a:latin typeface="+mn-lt"/>
          <a:cs typeface="+mn-cs"/>
        </a:defRPr>
      </a:lvl2pPr>
      <a:lvl3pPr marL="996950" indent="-190500" algn="l" defTabSz="711200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tabLst>
          <a:tab pos="225425" algn="l"/>
          <a:tab pos="612775" algn="l"/>
          <a:tab pos="993775" algn="l"/>
          <a:tab pos="1374775" algn="l"/>
        </a:tabLst>
        <a:defRPr>
          <a:solidFill>
            <a:schemeClr val="accent2"/>
          </a:solidFill>
          <a:latin typeface="+mn-lt"/>
          <a:cs typeface="+mn-cs"/>
        </a:defRPr>
      </a:lvl3pPr>
      <a:lvl4pPr marL="1377950" indent="-190500" algn="l" defTabSz="711200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tabLst>
          <a:tab pos="225425" algn="l"/>
          <a:tab pos="612775" algn="l"/>
          <a:tab pos="993775" algn="l"/>
          <a:tab pos="1374775" algn="l"/>
        </a:tabLst>
        <a:defRPr>
          <a:solidFill>
            <a:schemeClr val="accent2"/>
          </a:solidFill>
          <a:latin typeface="+mn-lt"/>
          <a:cs typeface="+mn-cs"/>
        </a:defRPr>
      </a:lvl4pPr>
      <a:lvl5pPr marL="1752600" indent="-184150" algn="l" defTabSz="711200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tabLst>
          <a:tab pos="225425" algn="l"/>
          <a:tab pos="612775" algn="l"/>
          <a:tab pos="993775" algn="l"/>
          <a:tab pos="1374775" algn="l"/>
        </a:tabLst>
        <a:defRPr>
          <a:solidFill>
            <a:schemeClr val="accent2"/>
          </a:solidFill>
          <a:latin typeface="+mn-lt"/>
          <a:cs typeface="+mn-cs"/>
        </a:defRPr>
      </a:lvl5pPr>
      <a:lvl6pPr marL="2209800" indent="-184150" algn="l" defTabSz="711200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tabLst>
          <a:tab pos="225425" algn="l"/>
          <a:tab pos="612775" algn="l"/>
          <a:tab pos="993775" algn="l"/>
          <a:tab pos="1374775" algn="l"/>
        </a:tabLst>
        <a:defRPr>
          <a:solidFill>
            <a:schemeClr val="accent2"/>
          </a:solidFill>
          <a:latin typeface="+mn-lt"/>
          <a:cs typeface="+mn-cs"/>
        </a:defRPr>
      </a:lvl6pPr>
      <a:lvl7pPr marL="2667000" indent="-184150" algn="l" defTabSz="711200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tabLst>
          <a:tab pos="225425" algn="l"/>
          <a:tab pos="612775" algn="l"/>
          <a:tab pos="993775" algn="l"/>
          <a:tab pos="1374775" algn="l"/>
        </a:tabLst>
        <a:defRPr>
          <a:solidFill>
            <a:schemeClr val="accent2"/>
          </a:solidFill>
          <a:latin typeface="+mn-lt"/>
          <a:cs typeface="+mn-cs"/>
        </a:defRPr>
      </a:lvl7pPr>
      <a:lvl8pPr marL="3124200" indent="-184150" algn="l" defTabSz="711200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tabLst>
          <a:tab pos="225425" algn="l"/>
          <a:tab pos="612775" algn="l"/>
          <a:tab pos="993775" algn="l"/>
          <a:tab pos="1374775" algn="l"/>
        </a:tabLst>
        <a:defRPr>
          <a:solidFill>
            <a:schemeClr val="accent2"/>
          </a:solidFill>
          <a:latin typeface="+mn-lt"/>
          <a:cs typeface="+mn-cs"/>
        </a:defRPr>
      </a:lvl8pPr>
      <a:lvl9pPr marL="3581400" indent="-184150" algn="l" defTabSz="711200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tabLst>
          <a:tab pos="225425" algn="l"/>
          <a:tab pos="612775" algn="l"/>
          <a:tab pos="993775" algn="l"/>
          <a:tab pos="1374775" algn="l"/>
        </a:tabLst>
        <a:defRPr>
          <a:solidFill>
            <a:schemeClr val="accent2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jpe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43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" Type="http://schemas.openxmlformats.org/officeDocument/2006/relationships/image" Target="../media/image34.png"/><Relationship Id="rId21" Type="http://schemas.openxmlformats.org/officeDocument/2006/relationships/image" Target="../media/image50.png"/><Relationship Id="rId7" Type="http://schemas.openxmlformats.org/officeDocument/2006/relationships/image" Target="../media/image38.png"/><Relationship Id="rId12" Type="http://schemas.openxmlformats.org/officeDocument/2006/relationships/image" Target="../media/image42.jpe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33" Type="http://schemas.openxmlformats.org/officeDocument/2006/relationships/image" Target="../media/image62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24" Type="http://schemas.openxmlformats.org/officeDocument/2006/relationships/image" Target="../media/image53.png"/><Relationship Id="rId32" Type="http://schemas.openxmlformats.org/officeDocument/2006/relationships/image" Target="../media/image61.png"/><Relationship Id="rId5" Type="http://schemas.openxmlformats.org/officeDocument/2006/relationships/image" Target="../media/image36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10" Type="http://schemas.openxmlformats.org/officeDocument/2006/relationships/image" Target="../media/image40.png"/><Relationship Id="rId19" Type="http://schemas.openxmlformats.org/officeDocument/2006/relationships/image" Target="../media/image48.png"/><Relationship Id="rId31" Type="http://schemas.openxmlformats.org/officeDocument/2006/relationships/image" Target="../media/image6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Relationship Id="rId14" Type="http://schemas.openxmlformats.org/officeDocument/2006/relationships/hyperlink" Target="http://www.henkel.at/cps/rde/xchg/henkel_atd/hs.xsl/index.htm" TargetMode="External"/><Relationship Id="rId22" Type="http://schemas.openxmlformats.org/officeDocument/2006/relationships/image" Target="../media/image51.png"/><Relationship Id="rId27" Type="http://schemas.openxmlformats.org/officeDocument/2006/relationships/image" Target="../media/image56.png"/><Relationship Id="rId30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3.jpeg"/><Relationship Id="rId7" Type="http://schemas.openxmlformats.org/officeDocument/2006/relationships/hyperlink" Target="http://www.osce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8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6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mwelt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700213"/>
            <a:ext cx="3024187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lifesciences_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700213"/>
            <a:ext cx="2987675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lifesciences_22_geht-nicht-so-besond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3132138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79388" y="5373688"/>
            <a:ext cx="80645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8000">
                <a:solidFill>
                  <a:schemeClr val="bg1"/>
                </a:solidFill>
              </a:rPr>
              <a:t>Austria *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981075"/>
            <a:ext cx="9324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600"/>
              <a:t>*) Where your profits climb to the top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Motivated Workforce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31840" y="6565900"/>
            <a:ext cx="4086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09" rIns="91418" bIns="45709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 dirty="0"/>
              <a:t>Source: World </a:t>
            </a:r>
            <a:r>
              <a:rPr lang="de-DE" altLang="de-DE" sz="1200" dirty="0" err="1"/>
              <a:t>Competitiveness</a:t>
            </a:r>
            <a:r>
              <a:rPr lang="de-DE" altLang="de-DE" sz="1200" dirty="0"/>
              <a:t> </a:t>
            </a:r>
            <a:r>
              <a:rPr lang="de-DE" altLang="de-DE" sz="1200" dirty="0" err="1"/>
              <a:t>Yearbook</a:t>
            </a:r>
            <a:r>
              <a:rPr lang="de-DE" altLang="de-DE" sz="1200" dirty="0"/>
              <a:t> </a:t>
            </a:r>
            <a:r>
              <a:rPr lang="de-DE" altLang="de-DE" sz="1200" dirty="0" smtClean="0"/>
              <a:t>2014</a:t>
            </a:r>
            <a:endParaRPr lang="de-DE" altLang="de-DE" sz="1200" dirty="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843213" y="1844675"/>
            <a:ext cx="66246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17421" tIns="228600" rIns="190500" bIns="0"/>
          <a:lstStyle>
            <a:lvl1pPr defTabSz="7112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tabLst>
                <a:tab pos="612775" algn="l"/>
                <a:tab pos="993775" algn="l"/>
                <a:tab pos="1374775" algn="l"/>
              </a:tabLs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defTabSz="71120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defTabSz="71120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defTabSz="71120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defTabSz="71120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defTabSz="7112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defTabSz="7112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defTabSz="7112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defTabSz="7112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sz="1600" b="0">
                <a:solidFill>
                  <a:schemeClr val="tx1"/>
                </a:solidFill>
              </a:rPr>
              <a:t>10=Employees identify with company goals</a:t>
            </a:r>
          </a:p>
        </p:txBody>
      </p:sp>
      <p:pic>
        <p:nvPicPr>
          <p:cNvPr id="13318" name="Picture 6" descr="verwaltu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3022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k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68015218"/>
              </p:ext>
            </p:extLst>
          </p:nvPr>
        </p:nvGraphicFramePr>
        <p:xfrm>
          <a:off x="3022600" y="2204244"/>
          <a:ext cx="6445250" cy="4310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2" name="Diagramm" r:id="rId4" imgW="6096090" imgH="4276800" progId="MSGraph.Chart.8">
                  <p:embed followColorScheme="full"/>
                </p:oleObj>
              </mc:Choice>
              <mc:Fallback>
                <p:oleObj name="Diagramm" r:id="rId4" imgW="6096090" imgH="4276800" progId="MSGraph.Chart.8">
                  <p:embed followColorScheme="full"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2204244"/>
                        <a:ext cx="6445250" cy="43108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836712"/>
            <a:ext cx="9036496" cy="1066800"/>
          </a:xfrm>
        </p:spPr>
        <p:txBody>
          <a:bodyPr/>
          <a:lstStyle/>
          <a:p>
            <a:pPr eaLnBrk="1" hangingPunct="1"/>
            <a:r>
              <a:rPr lang="de-DE" altLang="de-DE" dirty="0" err="1" smtClean="0"/>
              <a:t>Highly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Productive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Employees</a:t>
            </a:r>
            <a:endParaRPr lang="de-DE" altLang="de-DE" dirty="0" smtClean="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365500" y="6515100"/>
            <a:ext cx="4086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5709" rIns="91418" bIns="45709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 dirty="0" smtClean="0"/>
              <a:t>Source: European </a:t>
            </a:r>
            <a:r>
              <a:rPr lang="de-DE" altLang="de-DE" sz="1200" dirty="0" err="1" smtClean="0"/>
              <a:t>Commission</a:t>
            </a:r>
            <a:r>
              <a:rPr lang="de-DE" altLang="de-DE" sz="1200" dirty="0" smtClean="0"/>
              <a:t>, </a:t>
            </a:r>
            <a:r>
              <a:rPr lang="de-DE" altLang="de-DE" sz="1200" dirty="0" err="1" smtClean="0"/>
              <a:t>Eurostat</a:t>
            </a:r>
            <a:r>
              <a:rPr lang="de-DE" altLang="de-DE" sz="1200" dirty="0" smtClean="0"/>
              <a:t> 11/2014</a:t>
            </a:r>
            <a:endParaRPr lang="de-DE" altLang="de-DE" sz="1200" dirty="0"/>
          </a:p>
        </p:txBody>
      </p:sp>
      <p:pic>
        <p:nvPicPr>
          <p:cNvPr id="14340" name="Picture 6" descr="npo0000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302101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916238" y="1773238"/>
            <a:ext cx="622776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17421" tIns="228600" rIns="190500" bIns="0"/>
          <a:lstStyle>
            <a:lvl1pPr defTabSz="7112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tabLst>
                <a:tab pos="0" algn="l"/>
                <a:tab pos="612775" algn="l"/>
                <a:tab pos="993775" algn="l"/>
                <a:tab pos="1374775" algn="l"/>
              </a:tabLs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defTabSz="71120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0" algn="l"/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defTabSz="71120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0" algn="l"/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defTabSz="71120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0" algn="l"/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defTabSz="71120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0" algn="l"/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defTabSz="7112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0" algn="l"/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defTabSz="7112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0" algn="l"/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defTabSz="7112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0" algn="l"/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defTabSz="7112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0" algn="l"/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400" b="0" dirty="0" smtClean="0">
                <a:solidFill>
                  <a:schemeClr val="tx1"/>
                </a:solidFill>
              </a:rPr>
              <a:t>Labor </a:t>
            </a:r>
            <a:r>
              <a:rPr lang="de-DE" altLang="de-DE" sz="1400" b="0" dirty="0" err="1" smtClean="0">
                <a:solidFill>
                  <a:schemeClr val="tx1"/>
                </a:solidFill>
              </a:rPr>
              <a:t>productivity</a:t>
            </a:r>
            <a:r>
              <a:rPr lang="de-DE" altLang="de-DE" sz="1400" b="0" dirty="0" smtClean="0">
                <a:solidFill>
                  <a:schemeClr val="tx1"/>
                </a:solidFill>
              </a:rPr>
              <a:t>: GDP per </a:t>
            </a:r>
            <a:r>
              <a:rPr lang="de-DE" altLang="de-DE" sz="1400" b="0" dirty="0" err="1" smtClean="0">
                <a:solidFill>
                  <a:schemeClr val="tx1"/>
                </a:solidFill>
              </a:rPr>
              <a:t>person</a:t>
            </a:r>
            <a:r>
              <a:rPr lang="de-DE" altLang="de-DE" sz="1400" b="0" dirty="0" smtClean="0">
                <a:solidFill>
                  <a:schemeClr val="tx1"/>
                </a:solidFill>
              </a:rPr>
              <a:t> </a:t>
            </a:r>
            <a:r>
              <a:rPr lang="de-DE" altLang="de-DE" sz="1400" b="0" dirty="0" err="1" smtClean="0">
                <a:solidFill>
                  <a:schemeClr val="tx1"/>
                </a:solidFill>
              </a:rPr>
              <a:t>employed</a:t>
            </a:r>
            <a:r>
              <a:rPr lang="de-DE" altLang="de-DE" sz="1400" b="0" dirty="0" smtClean="0">
                <a:solidFill>
                  <a:schemeClr val="tx1"/>
                </a:solidFill>
              </a:rPr>
              <a:t> in PPS, EU-28=100</a:t>
            </a:r>
            <a:endParaRPr lang="de-DE" altLang="de-DE" sz="1400" b="0" dirty="0">
              <a:solidFill>
                <a:schemeClr val="tx1"/>
              </a:solidFill>
            </a:endParaRPr>
          </a:p>
        </p:txBody>
      </p:sp>
      <p:graphicFrame>
        <p:nvGraphicFramePr>
          <p:cNvPr id="3" name="Objek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12060717"/>
              </p:ext>
            </p:extLst>
          </p:nvPr>
        </p:nvGraphicFramePr>
        <p:xfrm>
          <a:off x="2933750" y="2132856"/>
          <a:ext cx="6175997" cy="4382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6" name="Diagramm" r:id="rId4" imgW="6029367" imgH="4200660" progId="MSGraph.Chart.8">
                  <p:embed followColorScheme="full"/>
                </p:oleObj>
              </mc:Choice>
              <mc:Fallback>
                <p:oleObj name="Diagramm" r:id="rId4" imgW="6029367" imgH="4200660" progId="MSGraph.Chart.8">
                  <p:embed followColorScheme="full"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50" y="2132856"/>
                        <a:ext cx="6175997" cy="43822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Expert Staff for </a:t>
            </a:r>
            <a:r>
              <a:rPr lang="de-DE" altLang="de-DE" dirty="0" err="1" smtClean="0"/>
              <a:t>Sustainable</a:t>
            </a:r>
            <a:r>
              <a:rPr lang="de-DE" altLang="de-DE" dirty="0" smtClean="0"/>
              <a:t> Corporate </a:t>
            </a:r>
            <a:br>
              <a:rPr lang="de-DE" altLang="de-DE" dirty="0" smtClean="0"/>
            </a:br>
            <a:r>
              <a:rPr lang="de-DE" altLang="de-DE" dirty="0" smtClean="0"/>
              <a:t>Success in R&amp;D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32138" y="2133600"/>
            <a:ext cx="6011862" cy="4419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de-DE" b="0" dirty="0" smtClean="0"/>
              <a:t>Dual educational system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de-DE" b="0" dirty="0" smtClean="0"/>
              <a:t>Vocational schools </a:t>
            </a:r>
            <a:r>
              <a:rPr lang="en-US" altLang="de-DE" sz="1600" b="0" dirty="0" smtClean="0"/>
              <a:t>(HAK, HTL unique to Austria)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de-DE" b="0" dirty="0" smtClean="0"/>
              <a:t>21 Academies of applied sciences with offering more than 370 courses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de-DE" b="0" dirty="0" smtClean="0"/>
              <a:t>22 public universities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de-DE" b="0" dirty="0" smtClean="0"/>
              <a:t>11 private universities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de-DE" b="0" dirty="0" smtClean="0"/>
              <a:t>Foreign language competencies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de-DE" b="0" dirty="0" smtClean="0"/>
              <a:t>More than 1,</a:t>
            </a:r>
            <a:r>
              <a:rPr lang="de-DE" b="0" dirty="0" smtClean="0"/>
              <a:t>000 extra-university </a:t>
            </a:r>
            <a:r>
              <a:rPr lang="de-DE" b="0" dirty="0" err="1" smtClean="0"/>
              <a:t>research</a:t>
            </a:r>
            <a:r>
              <a:rPr lang="de-DE" b="0" dirty="0" smtClean="0"/>
              <a:t> </a:t>
            </a:r>
            <a:r>
              <a:rPr lang="de-DE" b="0" dirty="0" err="1" smtClean="0"/>
              <a:t>institutions</a:t>
            </a:r>
            <a:r>
              <a:rPr lang="de-DE" b="0" dirty="0" smtClean="0"/>
              <a:t> </a:t>
            </a:r>
            <a:endParaRPr lang="de-DE" b="0" dirty="0"/>
          </a:p>
          <a:p>
            <a:pPr eaLnBrk="1" hangingPunct="1">
              <a:buFont typeface="Wingdings" pitchFamily="2" charset="2"/>
              <a:buChar char="§"/>
            </a:pPr>
            <a:endParaRPr lang="en-US" altLang="de-DE" b="0" dirty="0" smtClean="0"/>
          </a:p>
          <a:p>
            <a:pPr eaLnBrk="1" hangingPunct="1">
              <a:buFont typeface="Wingdings" pitchFamily="2" charset="2"/>
              <a:buChar char="§"/>
            </a:pPr>
            <a:endParaRPr lang="en-US" altLang="de-DE" b="0" dirty="0" smtClean="0"/>
          </a:p>
        </p:txBody>
      </p:sp>
      <p:pic>
        <p:nvPicPr>
          <p:cNvPr id="18436" name="Picture 4" descr="ost_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30210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26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No</a:t>
            </a:r>
            <a:r>
              <a:rPr lang="de-DE" dirty="0" smtClean="0"/>
              <a:t> Strikes</a:t>
            </a:r>
          </a:p>
        </p:txBody>
      </p:sp>
      <p:sp>
        <p:nvSpPr>
          <p:cNvPr id="373763" name="Text Box 3"/>
          <p:cNvSpPr txBox="1">
            <a:spLocks noChangeArrowheads="1"/>
          </p:cNvSpPr>
          <p:nvPr/>
        </p:nvSpPr>
        <p:spPr bwMode="auto">
          <a:xfrm>
            <a:off x="3276600" y="6553200"/>
            <a:ext cx="4086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5709" rIns="91418" bIns="45709"/>
          <a:lstStyle/>
          <a:p>
            <a:pPr eaLnBrk="0" hangingPunct="0">
              <a:spcBef>
                <a:spcPct val="50000"/>
              </a:spcBef>
            </a:pPr>
            <a:r>
              <a:rPr lang="de-DE" sz="1200" b="0" dirty="0"/>
              <a:t>Source: </a:t>
            </a:r>
            <a:r>
              <a:rPr lang="de-DE" sz="1200" b="0" dirty="0" smtClean="0"/>
              <a:t>WSI – Hans Böckler –Stiftung  2014</a:t>
            </a:r>
            <a:endParaRPr lang="de-DE" sz="1200" b="0" dirty="0"/>
          </a:p>
        </p:txBody>
      </p:sp>
      <p:sp>
        <p:nvSpPr>
          <p:cNvPr id="373764" name="Rectangle 4"/>
          <p:cNvSpPr>
            <a:spLocks noChangeArrowheads="1"/>
          </p:cNvSpPr>
          <p:nvPr/>
        </p:nvSpPr>
        <p:spPr bwMode="auto">
          <a:xfrm>
            <a:off x="2843213" y="1773238"/>
            <a:ext cx="619283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17421" tIns="228600" rIns="190500" bIns="0"/>
          <a:lstStyle/>
          <a:p>
            <a:pPr defTabSz="711200" eaLnBrk="0" hangingPunct="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tabLst>
                <a:tab pos="612775" algn="l"/>
                <a:tab pos="993775" algn="l"/>
                <a:tab pos="1374775" algn="l"/>
              </a:tabLst>
            </a:pPr>
            <a:r>
              <a:rPr lang="de-DE" sz="1400" b="0" dirty="0" smtClean="0"/>
              <a:t>Working </a:t>
            </a:r>
            <a:r>
              <a:rPr lang="de-DE" sz="1400" b="0" dirty="0" err="1" smtClean="0"/>
              <a:t>days</a:t>
            </a:r>
            <a:r>
              <a:rPr lang="de-DE" sz="1400" b="0" dirty="0" smtClean="0"/>
              <a:t> lost </a:t>
            </a:r>
            <a:r>
              <a:rPr lang="de-DE" sz="1400" b="0" dirty="0" err="1" smtClean="0"/>
              <a:t>to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strikes</a:t>
            </a:r>
            <a:r>
              <a:rPr lang="de-DE" sz="1400" b="0" dirty="0" smtClean="0"/>
              <a:t> per 1,000 </a:t>
            </a:r>
            <a:r>
              <a:rPr lang="de-DE" sz="1400" b="0" dirty="0" err="1" smtClean="0"/>
              <a:t>employees</a:t>
            </a:r>
            <a:r>
              <a:rPr lang="de-DE" sz="1400" b="0" dirty="0" smtClean="0"/>
              <a:t> – </a:t>
            </a:r>
            <a:r>
              <a:rPr lang="de-DE" sz="1400" b="0" dirty="0" err="1" smtClean="0"/>
              <a:t>annual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average</a:t>
            </a:r>
            <a:r>
              <a:rPr lang="de-DE" sz="1400" b="0" dirty="0" smtClean="0"/>
              <a:t> 2005-2012</a:t>
            </a:r>
            <a:endParaRPr lang="de-DE" sz="1400" b="0" dirty="0"/>
          </a:p>
          <a:p>
            <a:pPr marL="228600" indent="-228600" defTabSz="711200" eaLnBrk="0" hangingPunct="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tabLst>
                <a:tab pos="225425" algn="l"/>
                <a:tab pos="612775" algn="l"/>
                <a:tab pos="993775" algn="l"/>
                <a:tab pos="1374775" algn="l"/>
              </a:tabLst>
            </a:pPr>
            <a:endParaRPr lang="de-DE" sz="1400" b="0" dirty="0"/>
          </a:p>
        </p:txBody>
      </p:sp>
      <p:graphicFrame>
        <p:nvGraphicFramePr>
          <p:cNvPr id="373766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192508"/>
              </p:ext>
            </p:extLst>
          </p:nvPr>
        </p:nvGraphicFramePr>
        <p:xfrm>
          <a:off x="2951313" y="2304902"/>
          <a:ext cx="6192687" cy="4248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8" name="Diagramm" r:id="rId4" imgW="6086365" imgH="4343490" progId="MSGraph.Chart.8">
                  <p:embed followColorScheme="full"/>
                </p:oleObj>
              </mc:Choice>
              <mc:Fallback>
                <p:oleObj name="Diagramm" r:id="rId4" imgW="6086365" imgH="434349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313" y="2304902"/>
                        <a:ext cx="6192687" cy="42482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5" descr="umwelt_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302101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45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6613"/>
            <a:ext cx="9396413" cy="1117600"/>
          </a:xfrm>
        </p:spPr>
        <p:txBody>
          <a:bodyPr/>
          <a:lstStyle/>
          <a:p>
            <a:r>
              <a:rPr lang="de-DE" smtClean="0"/>
              <a:t>Moderate Taxation on Corporate Profits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132138" y="6553200"/>
            <a:ext cx="4086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09" rIns="91418" bIns="45709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200" b="0" dirty="0"/>
              <a:t>Source: </a:t>
            </a:r>
            <a:r>
              <a:rPr lang="de-DE" sz="1200" b="0" dirty="0" err="1" smtClean="0"/>
              <a:t>Deloitte</a:t>
            </a:r>
            <a:r>
              <a:rPr lang="de-DE" sz="1200" b="0" dirty="0" smtClean="0"/>
              <a:t> Resources</a:t>
            </a:r>
            <a:endParaRPr lang="de-DE" sz="1200" b="0" dirty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843213" y="1773238"/>
            <a:ext cx="630078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17421" tIns="228600" rIns="190500" bIns="0"/>
          <a:lstStyle/>
          <a:p>
            <a:pPr marL="228600" indent="-228600" defTabSz="711200" eaLnBrk="1" hangingPunct="1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tabLst>
                <a:tab pos="225425" algn="l"/>
                <a:tab pos="612775" algn="l"/>
                <a:tab pos="993775" algn="l"/>
                <a:tab pos="1374775" algn="l"/>
              </a:tabLst>
            </a:pPr>
            <a:r>
              <a:rPr lang="de-DE" sz="1600" dirty="0" smtClean="0"/>
              <a:t>2014 </a:t>
            </a:r>
            <a:r>
              <a:rPr lang="de-DE" sz="1600" dirty="0"/>
              <a:t>in % </a:t>
            </a:r>
          </a:p>
        </p:txBody>
      </p:sp>
      <p:pic>
        <p:nvPicPr>
          <p:cNvPr id="18437" name="Picture 6" descr="npo00003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3022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84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578384"/>
              </p:ext>
            </p:extLst>
          </p:nvPr>
        </p:nvGraphicFramePr>
        <p:xfrm>
          <a:off x="2895600" y="1989138"/>
          <a:ext cx="63881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1" name="Diagramm" r:id="rId5" imgW="5991278" imgH="3724380" progId="MSGraph.Chart.8">
                  <p:embed followColorScheme="full"/>
                </p:oleObj>
              </mc:Choice>
              <mc:Fallback>
                <p:oleObj name="Diagramm" r:id="rId5" imgW="5991278" imgH="372438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989138"/>
                        <a:ext cx="63881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2282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3"/>
          <p:cNvSpPr>
            <a:spLocks noGrp="1" noChangeArrowheads="1"/>
          </p:cNvSpPr>
          <p:nvPr>
            <p:ph type="title"/>
          </p:nvPr>
        </p:nvSpPr>
        <p:spPr>
          <a:xfrm>
            <a:off x="35793" y="922338"/>
            <a:ext cx="9144000" cy="1066800"/>
          </a:xfrm>
        </p:spPr>
        <p:txBody>
          <a:bodyPr/>
          <a:lstStyle/>
          <a:p>
            <a:r>
              <a:rPr lang="de-DE" dirty="0" err="1" smtClean="0"/>
              <a:t>Austria‘s</a:t>
            </a:r>
            <a:r>
              <a:rPr lang="de-DE" dirty="0" smtClean="0"/>
              <a:t> R&amp;D </a:t>
            </a:r>
            <a:r>
              <a:rPr lang="de-DE" dirty="0" err="1" smtClean="0"/>
              <a:t>Expenditures</a:t>
            </a:r>
            <a:r>
              <a:rPr lang="de-DE" dirty="0" smtClean="0"/>
              <a:t> </a:t>
            </a:r>
            <a:r>
              <a:rPr lang="de-DE" dirty="0" err="1" smtClean="0"/>
              <a:t>Grow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/>
              <a:t>a</a:t>
            </a:r>
            <a:r>
              <a:rPr lang="de-DE" dirty="0" err="1" smtClean="0"/>
              <a:t>bove</a:t>
            </a:r>
            <a:r>
              <a:rPr lang="de-DE" dirty="0" smtClean="0"/>
              <a:t> Average</a:t>
            </a:r>
          </a:p>
        </p:txBody>
      </p:sp>
      <p:sp>
        <p:nvSpPr>
          <p:cNvPr id="428035" name="Text Box 4"/>
          <p:cNvSpPr txBox="1">
            <a:spLocks noChangeArrowheads="1"/>
          </p:cNvSpPr>
          <p:nvPr/>
        </p:nvSpPr>
        <p:spPr bwMode="auto">
          <a:xfrm>
            <a:off x="5219700" y="3284538"/>
            <a:ext cx="3132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1400"/>
              <a:t>Germany</a:t>
            </a:r>
          </a:p>
        </p:txBody>
      </p:sp>
      <p:sp>
        <p:nvSpPr>
          <p:cNvPr id="428036" name="Text Box 5"/>
          <p:cNvSpPr txBox="1">
            <a:spLocks noChangeArrowheads="1"/>
          </p:cNvSpPr>
          <p:nvPr/>
        </p:nvSpPr>
        <p:spPr bwMode="auto">
          <a:xfrm>
            <a:off x="7596188" y="3284538"/>
            <a:ext cx="1296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1400"/>
              <a:t>Austria</a:t>
            </a:r>
          </a:p>
        </p:txBody>
      </p:sp>
      <p:sp>
        <p:nvSpPr>
          <p:cNvPr id="428037" name="Text Box 6"/>
          <p:cNvSpPr txBox="1">
            <a:spLocks noChangeArrowheads="1"/>
          </p:cNvSpPr>
          <p:nvPr/>
        </p:nvSpPr>
        <p:spPr bwMode="auto">
          <a:xfrm>
            <a:off x="7056438" y="5157788"/>
            <a:ext cx="2087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1400"/>
              <a:t>EU-25</a:t>
            </a:r>
          </a:p>
        </p:txBody>
      </p:sp>
      <p:sp>
        <p:nvSpPr>
          <p:cNvPr id="428038" name="Text Box 7"/>
          <p:cNvSpPr txBox="1">
            <a:spLocks noChangeArrowheads="1"/>
          </p:cNvSpPr>
          <p:nvPr/>
        </p:nvSpPr>
        <p:spPr bwMode="auto">
          <a:xfrm>
            <a:off x="3276600" y="6553200"/>
            <a:ext cx="408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09" rIns="91418" bIns="45709"/>
          <a:lstStyle/>
          <a:p>
            <a:pPr eaLnBrk="0" hangingPunct="0">
              <a:spcBef>
                <a:spcPct val="50000"/>
              </a:spcBef>
            </a:pPr>
            <a:r>
              <a:rPr lang="de-DE" sz="1200" b="0"/>
              <a:t>Source: Eurostat</a:t>
            </a:r>
          </a:p>
        </p:txBody>
      </p:sp>
      <p:sp>
        <p:nvSpPr>
          <p:cNvPr id="428039" name="Text Box 8"/>
          <p:cNvSpPr txBox="1">
            <a:spLocks noChangeArrowheads="1"/>
          </p:cNvSpPr>
          <p:nvPr/>
        </p:nvSpPr>
        <p:spPr bwMode="auto">
          <a:xfrm>
            <a:off x="7451725" y="2060575"/>
            <a:ext cx="1692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1400" dirty="0"/>
              <a:t>*Forecast </a:t>
            </a:r>
            <a:r>
              <a:rPr lang="de-DE" sz="1400" dirty="0" smtClean="0"/>
              <a:t>2014</a:t>
            </a:r>
            <a:endParaRPr lang="de-DE" sz="1400" dirty="0"/>
          </a:p>
        </p:txBody>
      </p:sp>
      <p:sp>
        <p:nvSpPr>
          <p:cNvPr id="428040" name="Text Box 9"/>
          <p:cNvSpPr txBox="1">
            <a:spLocks noChangeArrowheads="1"/>
          </p:cNvSpPr>
          <p:nvPr/>
        </p:nvSpPr>
        <p:spPr bwMode="auto">
          <a:xfrm>
            <a:off x="8532813" y="2997200"/>
            <a:ext cx="86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1400" dirty="0" smtClean="0"/>
              <a:t>2.88 </a:t>
            </a:r>
            <a:r>
              <a:rPr lang="de-DE" sz="1400" dirty="0"/>
              <a:t>* </a:t>
            </a:r>
          </a:p>
        </p:txBody>
      </p:sp>
      <p:sp>
        <p:nvSpPr>
          <p:cNvPr id="428041" name="Text Box 10"/>
          <p:cNvSpPr txBox="1">
            <a:spLocks noChangeArrowheads="1"/>
          </p:cNvSpPr>
          <p:nvPr/>
        </p:nvSpPr>
        <p:spPr bwMode="auto">
          <a:xfrm>
            <a:off x="3059113" y="2060575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/>
              <a:t>As a percentage of GDP</a:t>
            </a:r>
          </a:p>
        </p:txBody>
      </p:sp>
      <p:pic>
        <p:nvPicPr>
          <p:cNvPr id="428042" name="Picture 11" descr="npo0000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9138"/>
            <a:ext cx="3021013" cy="457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370263" y="2408238"/>
            <a:ext cx="5795961" cy="4140200"/>
            <a:chOff x="2096" y="1507"/>
            <a:chExt cx="3651" cy="2608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96" y="1507"/>
              <a:ext cx="3651" cy="2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auto">
            <a:xfrm>
              <a:off x="2437" y="1592"/>
              <a:ext cx="0" cy="2283"/>
            </a:xfrm>
            <a:prstGeom prst="line">
              <a:avLst/>
            </a:prstGeom>
            <a:noFill/>
            <a:ln w="4763">
              <a:solidFill>
                <a:srgbClr val="21282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2396" y="3875"/>
              <a:ext cx="41" cy="0"/>
            </a:xfrm>
            <a:prstGeom prst="line">
              <a:avLst/>
            </a:prstGeom>
            <a:noFill/>
            <a:ln w="4763">
              <a:solidFill>
                <a:srgbClr val="21282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2396" y="3570"/>
              <a:ext cx="41" cy="0"/>
            </a:xfrm>
            <a:prstGeom prst="line">
              <a:avLst/>
            </a:prstGeom>
            <a:noFill/>
            <a:ln w="4763">
              <a:solidFill>
                <a:srgbClr val="21282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2396" y="3265"/>
              <a:ext cx="41" cy="0"/>
            </a:xfrm>
            <a:prstGeom prst="line">
              <a:avLst/>
            </a:prstGeom>
            <a:noFill/>
            <a:ln w="4763">
              <a:solidFill>
                <a:srgbClr val="21282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2396" y="2963"/>
              <a:ext cx="41" cy="0"/>
            </a:xfrm>
            <a:prstGeom prst="line">
              <a:avLst/>
            </a:prstGeom>
            <a:noFill/>
            <a:ln w="4763">
              <a:solidFill>
                <a:srgbClr val="21282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2396" y="2658"/>
              <a:ext cx="41" cy="0"/>
            </a:xfrm>
            <a:prstGeom prst="line">
              <a:avLst/>
            </a:prstGeom>
            <a:noFill/>
            <a:ln w="4763">
              <a:solidFill>
                <a:srgbClr val="21282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396" y="2353"/>
              <a:ext cx="41" cy="0"/>
            </a:xfrm>
            <a:prstGeom prst="line">
              <a:avLst/>
            </a:prstGeom>
            <a:noFill/>
            <a:ln w="4763">
              <a:solidFill>
                <a:srgbClr val="21282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2396" y="2048"/>
              <a:ext cx="41" cy="0"/>
            </a:xfrm>
            <a:prstGeom prst="line">
              <a:avLst/>
            </a:prstGeom>
            <a:noFill/>
            <a:ln w="4763">
              <a:solidFill>
                <a:srgbClr val="21282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2396" y="1743"/>
              <a:ext cx="41" cy="0"/>
            </a:xfrm>
            <a:prstGeom prst="line">
              <a:avLst/>
            </a:prstGeom>
            <a:noFill/>
            <a:ln w="4763">
              <a:solidFill>
                <a:srgbClr val="21282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2437" y="3875"/>
              <a:ext cx="3183" cy="0"/>
            </a:xfrm>
            <a:prstGeom prst="line">
              <a:avLst/>
            </a:prstGeom>
            <a:noFill/>
            <a:ln w="4763">
              <a:solidFill>
                <a:srgbClr val="21282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V="1">
              <a:off x="2437" y="3875"/>
              <a:ext cx="0" cy="26"/>
            </a:xfrm>
            <a:prstGeom prst="line">
              <a:avLst/>
            </a:prstGeom>
            <a:noFill/>
            <a:ln w="4763">
              <a:solidFill>
                <a:srgbClr val="21282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V="1">
              <a:off x="2754" y="3875"/>
              <a:ext cx="0" cy="26"/>
            </a:xfrm>
            <a:prstGeom prst="line">
              <a:avLst/>
            </a:prstGeom>
            <a:noFill/>
            <a:ln w="4763">
              <a:solidFill>
                <a:srgbClr val="21282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flipV="1">
              <a:off x="3075" y="3875"/>
              <a:ext cx="0" cy="26"/>
            </a:xfrm>
            <a:prstGeom prst="line">
              <a:avLst/>
            </a:prstGeom>
            <a:noFill/>
            <a:ln w="4763">
              <a:solidFill>
                <a:srgbClr val="21282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 flipV="1">
              <a:off x="3392" y="3875"/>
              <a:ext cx="0" cy="26"/>
            </a:xfrm>
            <a:prstGeom prst="line">
              <a:avLst/>
            </a:prstGeom>
            <a:noFill/>
            <a:ln w="4763">
              <a:solidFill>
                <a:srgbClr val="21282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V="1">
              <a:off x="3709" y="3875"/>
              <a:ext cx="0" cy="26"/>
            </a:xfrm>
            <a:prstGeom prst="line">
              <a:avLst/>
            </a:prstGeom>
            <a:noFill/>
            <a:ln w="4763">
              <a:solidFill>
                <a:srgbClr val="21282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 flipV="1">
              <a:off x="4030" y="3875"/>
              <a:ext cx="0" cy="26"/>
            </a:xfrm>
            <a:prstGeom prst="line">
              <a:avLst/>
            </a:prstGeom>
            <a:noFill/>
            <a:ln w="4763">
              <a:solidFill>
                <a:srgbClr val="21282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V="1">
              <a:off x="4347" y="3875"/>
              <a:ext cx="0" cy="26"/>
            </a:xfrm>
            <a:prstGeom prst="line">
              <a:avLst/>
            </a:prstGeom>
            <a:noFill/>
            <a:ln w="4763">
              <a:solidFill>
                <a:srgbClr val="21282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4665" y="3875"/>
              <a:ext cx="0" cy="26"/>
            </a:xfrm>
            <a:prstGeom prst="line">
              <a:avLst/>
            </a:prstGeom>
            <a:noFill/>
            <a:ln w="4763">
              <a:solidFill>
                <a:srgbClr val="21282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4982" y="3875"/>
              <a:ext cx="0" cy="26"/>
            </a:xfrm>
            <a:prstGeom prst="line">
              <a:avLst/>
            </a:prstGeom>
            <a:noFill/>
            <a:ln w="4763">
              <a:solidFill>
                <a:srgbClr val="21282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5303" y="3875"/>
              <a:ext cx="0" cy="26"/>
            </a:xfrm>
            <a:prstGeom prst="line">
              <a:avLst/>
            </a:prstGeom>
            <a:noFill/>
            <a:ln w="4763">
              <a:solidFill>
                <a:srgbClr val="21282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5620" y="3875"/>
              <a:ext cx="0" cy="26"/>
            </a:xfrm>
            <a:prstGeom prst="line">
              <a:avLst/>
            </a:prstGeom>
            <a:noFill/>
            <a:ln w="4763">
              <a:solidFill>
                <a:srgbClr val="21282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437" y="2368"/>
              <a:ext cx="317" cy="275"/>
            </a:xfrm>
            <a:custGeom>
              <a:avLst/>
              <a:gdLst>
                <a:gd name="T0" fmla="*/ 0 w 317"/>
                <a:gd name="T1" fmla="*/ 275 h 275"/>
                <a:gd name="T2" fmla="*/ 41 w 317"/>
                <a:gd name="T3" fmla="*/ 240 h 275"/>
                <a:gd name="T4" fmla="*/ 78 w 317"/>
                <a:gd name="T5" fmla="*/ 201 h 275"/>
                <a:gd name="T6" fmla="*/ 157 w 317"/>
                <a:gd name="T7" fmla="*/ 121 h 275"/>
                <a:gd name="T8" fmla="*/ 197 w 317"/>
                <a:gd name="T9" fmla="*/ 83 h 275"/>
                <a:gd name="T10" fmla="*/ 238 w 317"/>
                <a:gd name="T11" fmla="*/ 50 h 275"/>
                <a:gd name="T12" fmla="*/ 276 w 317"/>
                <a:gd name="T13" fmla="*/ 21 h 275"/>
                <a:gd name="T14" fmla="*/ 317 w 317"/>
                <a:gd name="T15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75">
                  <a:moveTo>
                    <a:pt x="0" y="275"/>
                  </a:moveTo>
                  <a:lnTo>
                    <a:pt x="41" y="240"/>
                  </a:lnTo>
                  <a:lnTo>
                    <a:pt x="78" y="201"/>
                  </a:lnTo>
                  <a:lnTo>
                    <a:pt x="157" y="121"/>
                  </a:lnTo>
                  <a:lnTo>
                    <a:pt x="197" y="83"/>
                  </a:lnTo>
                  <a:lnTo>
                    <a:pt x="238" y="50"/>
                  </a:lnTo>
                  <a:lnTo>
                    <a:pt x="276" y="21"/>
                  </a:lnTo>
                  <a:lnTo>
                    <a:pt x="317" y="0"/>
                  </a:lnTo>
                </a:path>
              </a:pathLst>
            </a:custGeom>
            <a:noFill/>
            <a:ln w="15875">
              <a:solidFill>
                <a:srgbClr val="3399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754" y="2341"/>
              <a:ext cx="321" cy="27"/>
            </a:xfrm>
            <a:custGeom>
              <a:avLst/>
              <a:gdLst>
                <a:gd name="T0" fmla="*/ 0 w 321"/>
                <a:gd name="T1" fmla="*/ 27 h 27"/>
                <a:gd name="T2" fmla="*/ 41 w 321"/>
                <a:gd name="T3" fmla="*/ 12 h 27"/>
                <a:gd name="T4" fmla="*/ 78 w 321"/>
                <a:gd name="T5" fmla="*/ 3 h 27"/>
                <a:gd name="T6" fmla="*/ 119 w 321"/>
                <a:gd name="T7" fmla="*/ 0 h 27"/>
                <a:gd name="T8" fmla="*/ 160 w 321"/>
                <a:gd name="T9" fmla="*/ 0 h 27"/>
                <a:gd name="T10" fmla="*/ 201 w 321"/>
                <a:gd name="T11" fmla="*/ 3 h 27"/>
                <a:gd name="T12" fmla="*/ 242 w 321"/>
                <a:gd name="T13" fmla="*/ 6 h 27"/>
                <a:gd name="T14" fmla="*/ 280 w 321"/>
                <a:gd name="T15" fmla="*/ 12 h 27"/>
                <a:gd name="T16" fmla="*/ 321 w 321"/>
                <a:gd name="T17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1" h="27">
                  <a:moveTo>
                    <a:pt x="0" y="27"/>
                  </a:moveTo>
                  <a:lnTo>
                    <a:pt x="41" y="12"/>
                  </a:lnTo>
                  <a:lnTo>
                    <a:pt x="78" y="3"/>
                  </a:lnTo>
                  <a:lnTo>
                    <a:pt x="119" y="0"/>
                  </a:lnTo>
                  <a:lnTo>
                    <a:pt x="160" y="0"/>
                  </a:lnTo>
                  <a:lnTo>
                    <a:pt x="201" y="3"/>
                  </a:lnTo>
                  <a:lnTo>
                    <a:pt x="242" y="6"/>
                  </a:lnTo>
                  <a:lnTo>
                    <a:pt x="280" y="12"/>
                  </a:lnTo>
                  <a:lnTo>
                    <a:pt x="321" y="12"/>
                  </a:lnTo>
                </a:path>
              </a:pathLst>
            </a:custGeom>
            <a:noFill/>
            <a:ln w="15875">
              <a:solidFill>
                <a:srgbClr val="3399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3075" y="2353"/>
              <a:ext cx="317" cy="15"/>
            </a:xfrm>
            <a:custGeom>
              <a:avLst/>
              <a:gdLst>
                <a:gd name="T0" fmla="*/ 0 w 317"/>
                <a:gd name="T1" fmla="*/ 0 h 15"/>
                <a:gd name="T2" fmla="*/ 78 w 317"/>
                <a:gd name="T3" fmla="*/ 3 h 15"/>
                <a:gd name="T4" fmla="*/ 160 w 317"/>
                <a:gd name="T5" fmla="*/ 6 h 15"/>
                <a:gd name="T6" fmla="*/ 239 w 317"/>
                <a:gd name="T7" fmla="*/ 12 h 15"/>
                <a:gd name="T8" fmla="*/ 317 w 31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15">
                  <a:moveTo>
                    <a:pt x="0" y="0"/>
                  </a:moveTo>
                  <a:lnTo>
                    <a:pt x="78" y="3"/>
                  </a:lnTo>
                  <a:lnTo>
                    <a:pt x="160" y="6"/>
                  </a:lnTo>
                  <a:lnTo>
                    <a:pt x="239" y="12"/>
                  </a:lnTo>
                  <a:lnTo>
                    <a:pt x="317" y="15"/>
                  </a:lnTo>
                </a:path>
              </a:pathLst>
            </a:custGeom>
            <a:noFill/>
            <a:ln w="15875">
              <a:solidFill>
                <a:srgbClr val="3399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3392" y="2353"/>
              <a:ext cx="317" cy="15"/>
            </a:xfrm>
            <a:custGeom>
              <a:avLst/>
              <a:gdLst>
                <a:gd name="T0" fmla="*/ 0 w 317"/>
                <a:gd name="T1" fmla="*/ 15 h 15"/>
                <a:gd name="T2" fmla="*/ 78 w 317"/>
                <a:gd name="T3" fmla="*/ 12 h 15"/>
                <a:gd name="T4" fmla="*/ 157 w 317"/>
                <a:gd name="T5" fmla="*/ 6 h 15"/>
                <a:gd name="T6" fmla="*/ 239 w 317"/>
                <a:gd name="T7" fmla="*/ 0 h 15"/>
                <a:gd name="T8" fmla="*/ 317 w 31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15">
                  <a:moveTo>
                    <a:pt x="0" y="15"/>
                  </a:moveTo>
                  <a:lnTo>
                    <a:pt x="78" y="12"/>
                  </a:lnTo>
                  <a:lnTo>
                    <a:pt x="157" y="6"/>
                  </a:lnTo>
                  <a:lnTo>
                    <a:pt x="239" y="0"/>
                  </a:lnTo>
                  <a:lnTo>
                    <a:pt x="317" y="0"/>
                  </a:lnTo>
                </a:path>
              </a:pathLst>
            </a:custGeom>
            <a:noFill/>
            <a:ln w="15875">
              <a:solidFill>
                <a:srgbClr val="3399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3709" y="2353"/>
              <a:ext cx="321" cy="33"/>
            </a:xfrm>
            <a:custGeom>
              <a:avLst/>
              <a:gdLst>
                <a:gd name="T0" fmla="*/ 0 w 321"/>
                <a:gd name="T1" fmla="*/ 0 h 33"/>
                <a:gd name="T2" fmla="*/ 41 w 321"/>
                <a:gd name="T3" fmla="*/ 3 h 33"/>
                <a:gd name="T4" fmla="*/ 79 w 321"/>
                <a:gd name="T5" fmla="*/ 9 h 33"/>
                <a:gd name="T6" fmla="*/ 161 w 321"/>
                <a:gd name="T7" fmla="*/ 21 h 33"/>
                <a:gd name="T8" fmla="*/ 202 w 321"/>
                <a:gd name="T9" fmla="*/ 27 h 33"/>
                <a:gd name="T10" fmla="*/ 243 w 321"/>
                <a:gd name="T11" fmla="*/ 33 h 33"/>
                <a:gd name="T12" fmla="*/ 280 w 321"/>
                <a:gd name="T13" fmla="*/ 33 h 33"/>
                <a:gd name="T14" fmla="*/ 321 w 321"/>
                <a:gd name="T15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1" h="33">
                  <a:moveTo>
                    <a:pt x="0" y="0"/>
                  </a:moveTo>
                  <a:lnTo>
                    <a:pt x="41" y="3"/>
                  </a:lnTo>
                  <a:lnTo>
                    <a:pt x="79" y="9"/>
                  </a:lnTo>
                  <a:lnTo>
                    <a:pt x="161" y="21"/>
                  </a:lnTo>
                  <a:lnTo>
                    <a:pt x="202" y="27"/>
                  </a:lnTo>
                  <a:lnTo>
                    <a:pt x="243" y="33"/>
                  </a:lnTo>
                  <a:lnTo>
                    <a:pt x="280" y="33"/>
                  </a:lnTo>
                  <a:lnTo>
                    <a:pt x="321" y="30"/>
                  </a:lnTo>
                </a:path>
              </a:pathLst>
            </a:custGeom>
            <a:noFill/>
            <a:ln w="15875">
              <a:solidFill>
                <a:srgbClr val="3399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4030" y="2262"/>
              <a:ext cx="317" cy="121"/>
            </a:xfrm>
            <a:custGeom>
              <a:avLst/>
              <a:gdLst>
                <a:gd name="T0" fmla="*/ 0 w 317"/>
                <a:gd name="T1" fmla="*/ 121 h 121"/>
                <a:gd name="T2" fmla="*/ 41 w 317"/>
                <a:gd name="T3" fmla="*/ 115 h 121"/>
                <a:gd name="T4" fmla="*/ 79 w 317"/>
                <a:gd name="T5" fmla="*/ 103 h 121"/>
                <a:gd name="T6" fmla="*/ 119 w 317"/>
                <a:gd name="T7" fmla="*/ 91 h 121"/>
                <a:gd name="T8" fmla="*/ 160 w 317"/>
                <a:gd name="T9" fmla="*/ 79 h 121"/>
                <a:gd name="T10" fmla="*/ 198 w 317"/>
                <a:gd name="T11" fmla="*/ 62 h 121"/>
                <a:gd name="T12" fmla="*/ 239 w 317"/>
                <a:gd name="T13" fmla="*/ 44 h 121"/>
                <a:gd name="T14" fmla="*/ 317 w 317"/>
                <a:gd name="T1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121">
                  <a:moveTo>
                    <a:pt x="0" y="121"/>
                  </a:moveTo>
                  <a:lnTo>
                    <a:pt x="41" y="115"/>
                  </a:lnTo>
                  <a:lnTo>
                    <a:pt x="79" y="103"/>
                  </a:lnTo>
                  <a:lnTo>
                    <a:pt x="119" y="91"/>
                  </a:lnTo>
                  <a:lnTo>
                    <a:pt x="160" y="79"/>
                  </a:lnTo>
                  <a:lnTo>
                    <a:pt x="198" y="62"/>
                  </a:lnTo>
                  <a:lnTo>
                    <a:pt x="239" y="44"/>
                  </a:lnTo>
                  <a:lnTo>
                    <a:pt x="317" y="0"/>
                  </a:lnTo>
                </a:path>
              </a:pathLst>
            </a:custGeom>
            <a:noFill/>
            <a:ln w="15875">
              <a:solidFill>
                <a:srgbClr val="3399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4347" y="2004"/>
              <a:ext cx="318" cy="258"/>
            </a:xfrm>
            <a:custGeom>
              <a:avLst/>
              <a:gdLst>
                <a:gd name="T0" fmla="*/ 0 w 318"/>
                <a:gd name="T1" fmla="*/ 258 h 258"/>
                <a:gd name="T2" fmla="*/ 41 w 318"/>
                <a:gd name="T3" fmla="*/ 231 h 258"/>
                <a:gd name="T4" fmla="*/ 79 w 318"/>
                <a:gd name="T5" fmla="*/ 201 h 258"/>
                <a:gd name="T6" fmla="*/ 120 w 318"/>
                <a:gd name="T7" fmla="*/ 166 h 258"/>
                <a:gd name="T8" fmla="*/ 157 w 318"/>
                <a:gd name="T9" fmla="*/ 130 h 258"/>
                <a:gd name="T10" fmla="*/ 198 w 318"/>
                <a:gd name="T11" fmla="*/ 95 h 258"/>
                <a:gd name="T12" fmla="*/ 239 w 318"/>
                <a:gd name="T13" fmla="*/ 59 h 258"/>
                <a:gd name="T14" fmla="*/ 277 w 318"/>
                <a:gd name="T15" fmla="*/ 27 h 258"/>
                <a:gd name="T16" fmla="*/ 318 w 318"/>
                <a:gd name="T1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" h="258">
                  <a:moveTo>
                    <a:pt x="0" y="258"/>
                  </a:moveTo>
                  <a:lnTo>
                    <a:pt x="41" y="231"/>
                  </a:lnTo>
                  <a:lnTo>
                    <a:pt x="79" y="201"/>
                  </a:lnTo>
                  <a:lnTo>
                    <a:pt x="120" y="166"/>
                  </a:lnTo>
                  <a:lnTo>
                    <a:pt x="157" y="130"/>
                  </a:lnTo>
                  <a:lnTo>
                    <a:pt x="198" y="95"/>
                  </a:lnTo>
                  <a:lnTo>
                    <a:pt x="239" y="59"/>
                  </a:lnTo>
                  <a:lnTo>
                    <a:pt x="277" y="27"/>
                  </a:lnTo>
                  <a:lnTo>
                    <a:pt x="318" y="0"/>
                  </a:lnTo>
                </a:path>
              </a:pathLst>
            </a:custGeom>
            <a:noFill/>
            <a:ln w="15875">
              <a:solidFill>
                <a:srgbClr val="3399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8032" name="Freeform 33"/>
            <p:cNvSpPr>
              <a:spLocks/>
            </p:cNvSpPr>
            <p:nvPr/>
          </p:nvSpPr>
          <p:spPr bwMode="auto">
            <a:xfrm>
              <a:off x="4665" y="1868"/>
              <a:ext cx="317" cy="136"/>
            </a:xfrm>
            <a:custGeom>
              <a:avLst/>
              <a:gdLst>
                <a:gd name="T0" fmla="*/ 0 w 317"/>
                <a:gd name="T1" fmla="*/ 136 h 136"/>
                <a:gd name="T2" fmla="*/ 78 w 317"/>
                <a:gd name="T3" fmla="*/ 92 h 136"/>
                <a:gd name="T4" fmla="*/ 157 w 317"/>
                <a:gd name="T5" fmla="*/ 53 h 136"/>
                <a:gd name="T6" fmla="*/ 239 w 317"/>
                <a:gd name="T7" fmla="*/ 21 h 136"/>
                <a:gd name="T8" fmla="*/ 276 w 317"/>
                <a:gd name="T9" fmla="*/ 9 h 136"/>
                <a:gd name="T10" fmla="*/ 317 w 317"/>
                <a:gd name="T1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136">
                  <a:moveTo>
                    <a:pt x="0" y="136"/>
                  </a:moveTo>
                  <a:lnTo>
                    <a:pt x="78" y="92"/>
                  </a:lnTo>
                  <a:lnTo>
                    <a:pt x="157" y="53"/>
                  </a:lnTo>
                  <a:lnTo>
                    <a:pt x="239" y="21"/>
                  </a:lnTo>
                  <a:lnTo>
                    <a:pt x="276" y="9"/>
                  </a:lnTo>
                  <a:lnTo>
                    <a:pt x="317" y="0"/>
                  </a:lnTo>
                </a:path>
              </a:pathLst>
            </a:custGeom>
            <a:noFill/>
            <a:ln w="15875">
              <a:solidFill>
                <a:srgbClr val="3399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8043" name="Freeform 34"/>
            <p:cNvSpPr>
              <a:spLocks/>
            </p:cNvSpPr>
            <p:nvPr/>
          </p:nvSpPr>
          <p:spPr bwMode="auto">
            <a:xfrm>
              <a:off x="4982" y="1859"/>
              <a:ext cx="321" cy="9"/>
            </a:xfrm>
            <a:custGeom>
              <a:avLst/>
              <a:gdLst>
                <a:gd name="T0" fmla="*/ 0 w 321"/>
                <a:gd name="T1" fmla="*/ 9 h 9"/>
                <a:gd name="T2" fmla="*/ 41 w 321"/>
                <a:gd name="T3" fmla="*/ 3 h 9"/>
                <a:gd name="T4" fmla="*/ 79 w 321"/>
                <a:gd name="T5" fmla="*/ 0 h 9"/>
                <a:gd name="T6" fmla="*/ 119 w 321"/>
                <a:gd name="T7" fmla="*/ 0 h 9"/>
                <a:gd name="T8" fmla="*/ 160 w 321"/>
                <a:gd name="T9" fmla="*/ 0 h 9"/>
                <a:gd name="T10" fmla="*/ 239 w 321"/>
                <a:gd name="T11" fmla="*/ 6 h 9"/>
                <a:gd name="T12" fmla="*/ 321 w 321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9">
                  <a:moveTo>
                    <a:pt x="0" y="9"/>
                  </a:moveTo>
                  <a:lnTo>
                    <a:pt x="41" y="3"/>
                  </a:lnTo>
                  <a:lnTo>
                    <a:pt x="79" y="0"/>
                  </a:lnTo>
                  <a:lnTo>
                    <a:pt x="119" y="0"/>
                  </a:lnTo>
                  <a:lnTo>
                    <a:pt x="160" y="0"/>
                  </a:lnTo>
                  <a:lnTo>
                    <a:pt x="239" y="6"/>
                  </a:lnTo>
                  <a:lnTo>
                    <a:pt x="321" y="9"/>
                  </a:lnTo>
                </a:path>
              </a:pathLst>
            </a:custGeom>
            <a:noFill/>
            <a:ln w="15875">
              <a:solidFill>
                <a:srgbClr val="3399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8044" name="Freeform 35"/>
            <p:cNvSpPr>
              <a:spLocks/>
            </p:cNvSpPr>
            <p:nvPr/>
          </p:nvSpPr>
          <p:spPr bwMode="auto">
            <a:xfrm>
              <a:off x="2437" y="1903"/>
              <a:ext cx="3138" cy="1486"/>
            </a:xfrm>
            <a:custGeom>
              <a:avLst/>
              <a:gdLst>
                <a:gd name="T0" fmla="*/ 0 w 933"/>
                <a:gd name="T1" fmla="*/ 499 h 499"/>
                <a:gd name="T2" fmla="*/ 93 w 933"/>
                <a:gd name="T3" fmla="*/ 432 h 499"/>
                <a:gd name="T4" fmla="*/ 187 w 933"/>
                <a:gd name="T5" fmla="*/ 308 h 499"/>
                <a:gd name="T6" fmla="*/ 280 w 933"/>
                <a:gd name="T7" fmla="*/ 272 h 499"/>
                <a:gd name="T8" fmla="*/ 373 w 933"/>
                <a:gd name="T9" fmla="*/ 190 h 499"/>
                <a:gd name="T10" fmla="*/ 467 w 933"/>
                <a:gd name="T11" fmla="*/ 175 h 499"/>
                <a:gd name="T12" fmla="*/ 560 w 933"/>
                <a:gd name="T13" fmla="*/ 118 h 499"/>
                <a:gd name="T14" fmla="*/ 653 w 933"/>
                <a:gd name="T15" fmla="*/ 82 h 499"/>
                <a:gd name="T16" fmla="*/ 746 w 933"/>
                <a:gd name="T17" fmla="*/ 31 h 499"/>
                <a:gd name="T18" fmla="*/ 840 w 933"/>
                <a:gd name="T19" fmla="*/ 15 h 499"/>
                <a:gd name="T20" fmla="*/ 933 w 933"/>
                <a:gd name="T21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3" h="499">
                  <a:moveTo>
                    <a:pt x="0" y="499"/>
                  </a:moveTo>
                  <a:lnTo>
                    <a:pt x="93" y="432"/>
                  </a:lnTo>
                  <a:lnTo>
                    <a:pt x="187" y="308"/>
                  </a:lnTo>
                  <a:lnTo>
                    <a:pt x="280" y="272"/>
                  </a:lnTo>
                  <a:lnTo>
                    <a:pt x="373" y="190"/>
                  </a:lnTo>
                  <a:lnTo>
                    <a:pt x="467" y="175"/>
                  </a:lnTo>
                  <a:lnTo>
                    <a:pt x="560" y="118"/>
                  </a:lnTo>
                  <a:lnTo>
                    <a:pt x="653" y="82"/>
                  </a:lnTo>
                  <a:lnTo>
                    <a:pt x="746" y="31"/>
                  </a:lnTo>
                  <a:lnTo>
                    <a:pt x="840" y="15"/>
                  </a:lnTo>
                  <a:lnTo>
                    <a:pt x="933" y="0"/>
                  </a:lnTo>
                </a:path>
              </a:pathLst>
            </a:custGeom>
            <a:noFill/>
            <a:ln w="15875">
              <a:solidFill>
                <a:srgbClr val="D54A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8045" name="Freeform 36"/>
            <p:cNvSpPr>
              <a:spLocks/>
            </p:cNvSpPr>
            <p:nvPr/>
          </p:nvSpPr>
          <p:spPr bwMode="auto">
            <a:xfrm>
              <a:off x="2437" y="3061"/>
              <a:ext cx="3138" cy="388"/>
            </a:xfrm>
            <a:custGeom>
              <a:avLst/>
              <a:gdLst>
                <a:gd name="T0" fmla="*/ 0 w 840"/>
                <a:gd name="T1" fmla="*/ 118 h 118"/>
                <a:gd name="T2" fmla="*/ 93 w 840"/>
                <a:gd name="T3" fmla="*/ 67 h 118"/>
                <a:gd name="T4" fmla="*/ 187 w 840"/>
                <a:gd name="T5" fmla="*/ 41 h 118"/>
                <a:gd name="T6" fmla="*/ 280 w 840"/>
                <a:gd name="T7" fmla="*/ 56 h 118"/>
                <a:gd name="T8" fmla="*/ 373 w 840"/>
                <a:gd name="T9" fmla="*/ 82 h 118"/>
                <a:gd name="T10" fmla="*/ 467 w 840"/>
                <a:gd name="T11" fmla="*/ 82 h 118"/>
                <a:gd name="T12" fmla="*/ 560 w 840"/>
                <a:gd name="T13" fmla="*/ 82 h 118"/>
                <a:gd name="T14" fmla="*/ 653 w 840"/>
                <a:gd name="T15" fmla="*/ 56 h 118"/>
                <a:gd name="T16" fmla="*/ 746 w 840"/>
                <a:gd name="T17" fmla="*/ 0 h 118"/>
                <a:gd name="T18" fmla="*/ 840 w 840"/>
                <a:gd name="T19" fmla="*/ 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0" h="118">
                  <a:moveTo>
                    <a:pt x="0" y="118"/>
                  </a:moveTo>
                  <a:lnTo>
                    <a:pt x="93" y="67"/>
                  </a:lnTo>
                  <a:lnTo>
                    <a:pt x="187" y="41"/>
                  </a:lnTo>
                  <a:lnTo>
                    <a:pt x="280" y="56"/>
                  </a:lnTo>
                  <a:lnTo>
                    <a:pt x="373" y="82"/>
                  </a:lnTo>
                  <a:lnTo>
                    <a:pt x="467" y="82"/>
                  </a:lnTo>
                  <a:lnTo>
                    <a:pt x="560" y="82"/>
                  </a:lnTo>
                  <a:lnTo>
                    <a:pt x="653" y="56"/>
                  </a:lnTo>
                  <a:lnTo>
                    <a:pt x="746" y="0"/>
                  </a:lnTo>
                  <a:lnTo>
                    <a:pt x="840" y="5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8046" name="Rectangle 37"/>
            <p:cNvSpPr>
              <a:spLocks noChangeArrowheads="1"/>
            </p:cNvSpPr>
            <p:nvPr/>
          </p:nvSpPr>
          <p:spPr bwMode="auto">
            <a:xfrm>
              <a:off x="2426" y="3380"/>
              <a:ext cx="21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8047" name="Rectangle 38"/>
            <p:cNvSpPr>
              <a:spLocks noChangeArrowheads="1"/>
            </p:cNvSpPr>
            <p:nvPr/>
          </p:nvSpPr>
          <p:spPr bwMode="auto">
            <a:xfrm>
              <a:off x="2744" y="3182"/>
              <a:ext cx="20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8048" name="Rectangle 39"/>
            <p:cNvSpPr>
              <a:spLocks noChangeArrowheads="1"/>
            </p:cNvSpPr>
            <p:nvPr/>
          </p:nvSpPr>
          <p:spPr bwMode="auto">
            <a:xfrm>
              <a:off x="3064" y="2815"/>
              <a:ext cx="21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8049" name="Rectangle 40"/>
            <p:cNvSpPr>
              <a:spLocks noChangeArrowheads="1"/>
            </p:cNvSpPr>
            <p:nvPr/>
          </p:nvSpPr>
          <p:spPr bwMode="auto">
            <a:xfrm>
              <a:off x="3382" y="2709"/>
              <a:ext cx="20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8050" name="Rectangle 41"/>
            <p:cNvSpPr>
              <a:spLocks noChangeArrowheads="1"/>
            </p:cNvSpPr>
            <p:nvPr/>
          </p:nvSpPr>
          <p:spPr bwMode="auto">
            <a:xfrm>
              <a:off x="3699" y="2466"/>
              <a:ext cx="21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8051" name="Rectangle 42"/>
            <p:cNvSpPr>
              <a:spLocks noChangeArrowheads="1"/>
            </p:cNvSpPr>
            <p:nvPr/>
          </p:nvSpPr>
          <p:spPr bwMode="auto">
            <a:xfrm>
              <a:off x="4020" y="2421"/>
              <a:ext cx="20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8052" name="Rectangle 43"/>
            <p:cNvSpPr>
              <a:spLocks noChangeArrowheads="1"/>
            </p:cNvSpPr>
            <p:nvPr/>
          </p:nvSpPr>
          <p:spPr bwMode="auto">
            <a:xfrm>
              <a:off x="4337" y="2253"/>
              <a:ext cx="2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8053" name="Rectangle 44"/>
            <p:cNvSpPr>
              <a:spLocks noChangeArrowheads="1"/>
            </p:cNvSpPr>
            <p:nvPr/>
          </p:nvSpPr>
          <p:spPr bwMode="auto">
            <a:xfrm>
              <a:off x="4654" y="2146"/>
              <a:ext cx="21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8054" name="Rectangle 45"/>
            <p:cNvSpPr>
              <a:spLocks noChangeArrowheads="1"/>
            </p:cNvSpPr>
            <p:nvPr/>
          </p:nvSpPr>
          <p:spPr bwMode="auto">
            <a:xfrm>
              <a:off x="4972" y="1995"/>
              <a:ext cx="20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8055" name="Rectangle 46"/>
            <p:cNvSpPr>
              <a:spLocks noChangeArrowheads="1"/>
            </p:cNvSpPr>
            <p:nvPr/>
          </p:nvSpPr>
          <p:spPr bwMode="auto">
            <a:xfrm>
              <a:off x="5293" y="1948"/>
              <a:ext cx="20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8056" name="Rectangle 47"/>
            <p:cNvSpPr>
              <a:spLocks noChangeArrowheads="1"/>
            </p:cNvSpPr>
            <p:nvPr/>
          </p:nvSpPr>
          <p:spPr bwMode="auto">
            <a:xfrm>
              <a:off x="5610" y="1903"/>
              <a:ext cx="20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8057" name="Rectangle 48"/>
            <p:cNvSpPr>
              <a:spLocks noChangeArrowheads="1"/>
            </p:cNvSpPr>
            <p:nvPr/>
          </p:nvSpPr>
          <p:spPr bwMode="auto">
            <a:xfrm>
              <a:off x="2147" y="3807"/>
              <a:ext cx="26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500" b="1" i="0" u="none" strike="noStrike" cap="none" normalizeH="0" baseline="0" smtClean="0">
                  <a:ln>
                    <a:noFill/>
                  </a:ln>
                  <a:solidFill>
                    <a:srgbClr val="21282E"/>
                  </a:solidFill>
                  <a:effectLst/>
                  <a:latin typeface="Arial" pitchFamily="34" charset="0"/>
                  <a:cs typeface="Arial" pitchFamily="34" charset="0"/>
                </a:rPr>
                <a:t>1,5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058" name="Rectangle 49"/>
            <p:cNvSpPr>
              <a:spLocks noChangeArrowheads="1"/>
            </p:cNvSpPr>
            <p:nvPr/>
          </p:nvSpPr>
          <p:spPr bwMode="auto">
            <a:xfrm>
              <a:off x="2147" y="3502"/>
              <a:ext cx="26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500" b="1" i="0" u="none" strike="noStrike" cap="none" normalizeH="0" baseline="0" smtClean="0">
                  <a:ln>
                    <a:noFill/>
                  </a:ln>
                  <a:solidFill>
                    <a:srgbClr val="21282E"/>
                  </a:solidFill>
                  <a:effectLst/>
                  <a:latin typeface="Arial" pitchFamily="34" charset="0"/>
                  <a:cs typeface="Arial" pitchFamily="34" charset="0"/>
                </a:rPr>
                <a:t>1,7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059" name="Rectangle 50"/>
            <p:cNvSpPr>
              <a:spLocks noChangeArrowheads="1"/>
            </p:cNvSpPr>
            <p:nvPr/>
          </p:nvSpPr>
          <p:spPr bwMode="auto">
            <a:xfrm>
              <a:off x="2147" y="3197"/>
              <a:ext cx="26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500" b="1" i="0" u="none" strike="noStrike" cap="none" normalizeH="0" baseline="0" smtClean="0">
                  <a:ln>
                    <a:noFill/>
                  </a:ln>
                  <a:solidFill>
                    <a:srgbClr val="21282E"/>
                  </a:solidFill>
                  <a:effectLst/>
                  <a:latin typeface="Arial" pitchFamily="34" charset="0"/>
                  <a:cs typeface="Arial" pitchFamily="34" charset="0"/>
                </a:rPr>
                <a:t>1,9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060" name="Rectangle 51"/>
            <p:cNvSpPr>
              <a:spLocks noChangeArrowheads="1"/>
            </p:cNvSpPr>
            <p:nvPr/>
          </p:nvSpPr>
          <p:spPr bwMode="auto">
            <a:xfrm>
              <a:off x="2147" y="2895"/>
              <a:ext cx="26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500" b="1" i="0" u="none" strike="noStrike" cap="none" normalizeH="0" baseline="0" smtClean="0">
                  <a:ln>
                    <a:noFill/>
                  </a:ln>
                  <a:solidFill>
                    <a:srgbClr val="21282E"/>
                  </a:solidFill>
                  <a:effectLst/>
                  <a:latin typeface="Arial" pitchFamily="34" charset="0"/>
                  <a:cs typeface="Arial" pitchFamily="34" charset="0"/>
                </a:rPr>
                <a:t>2,1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061" name="Rectangle 52"/>
            <p:cNvSpPr>
              <a:spLocks noChangeArrowheads="1"/>
            </p:cNvSpPr>
            <p:nvPr/>
          </p:nvSpPr>
          <p:spPr bwMode="auto">
            <a:xfrm>
              <a:off x="2147" y="2590"/>
              <a:ext cx="26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500" b="1" i="0" u="none" strike="noStrike" cap="none" normalizeH="0" baseline="0" smtClean="0">
                  <a:ln>
                    <a:noFill/>
                  </a:ln>
                  <a:solidFill>
                    <a:srgbClr val="21282E"/>
                  </a:solidFill>
                  <a:effectLst/>
                  <a:latin typeface="Arial" pitchFamily="34" charset="0"/>
                  <a:cs typeface="Arial" pitchFamily="34" charset="0"/>
                </a:rPr>
                <a:t>2,3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062" name="Rectangle 53"/>
            <p:cNvSpPr>
              <a:spLocks noChangeArrowheads="1"/>
            </p:cNvSpPr>
            <p:nvPr/>
          </p:nvSpPr>
          <p:spPr bwMode="auto">
            <a:xfrm>
              <a:off x="2147" y="2285"/>
              <a:ext cx="26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500" b="1" i="0" u="none" strike="noStrike" cap="none" normalizeH="0" baseline="0" smtClean="0">
                  <a:ln>
                    <a:noFill/>
                  </a:ln>
                  <a:solidFill>
                    <a:srgbClr val="21282E"/>
                  </a:solidFill>
                  <a:effectLst/>
                  <a:latin typeface="Arial" pitchFamily="34" charset="0"/>
                  <a:cs typeface="Arial" pitchFamily="34" charset="0"/>
                </a:rPr>
                <a:t>2,5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063" name="Rectangle 54"/>
            <p:cNvSpPr>
              <a:spLocks noChangeArrowheads="1"/>
            </p:cNvSpPr>
            <p:nvPr/>
          </p:nvSpPr>
          <p:spPr bwMode="auto">
            <a:xfrm>
              <a:off x="2147" y="1980"/>
              <a:ext cx="26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500" b="1" i="0" u="none" strike="noStrike" cap="none" normalizeH="0" baseline="0" smtClean="0">
                  <a:ln>
                    <a:noFill/>
                  </a:ln>
                  <a:solidFill>
                    <a:srgbClr val="21282E"/>
                  </a:solidFill>
                  <a:effectLst/>
                  <a:latin typeface="Arial" pitchFamily="34" charset="0"/>
                  <a:cs typeface="Arial" pitchFamily="34" charset="0"/>
                </a:rPr>
                <a:t>2,7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064" name="Rectangle 55"/>
            <p:cNvSpPr>
              <a:spLocks noChangeArrowheads="1"/>
            </p:cNvSpPr>
            <p:nvPr/>
          </p:nvSpPr>
          <p:spPr bwMode="auto">
            <a:xfrm>
              <a:off x="2147" y="1675"/>
              <a:ext cx="26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500" b="1" i="0" u="none" strike="noStrike" cap="none" normalizeH="0" baseline="0" smtClean="0">
                  <a:ln>
                    <a:noFill/>
                  </a:ln>
                  <a:solidFill>
                    <a:srgbClr val="21282E"/>
                  </a:solidFill>
                  <a:effectLst/>
                  <a:latin typeface="Arial" pitchFamily="34" charset="0"/>
                  <a:cs typeface="Arial" pitchFamily="34" charset="0"/>
                </a:rPr>
                <a:t>2,9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065" name="Rectangle 56"/>
            <p:cNvSpPr>
              <a:spLocks noChangeArrowheads="1"/>
            </p:cNvSpPr>
            <p:nvPr/>
          </p:nvSpPr>
          <p:spPr bwMode="auto">
            <a:xfrm>
              <a:off x="2327" y="3952"/>
              <a:ext cx="276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1" i="0" u="none" strike="noStrike" cap="none" normalizeH="0" baseline="0" smtClean="0">
                  <a:ln>
                    <a:noFill/>
                  </a:ln>
                  <a:solidFill>
                    <a:srgbClr val="21282E"/>
                  </a:solidFill>
                  <a:effectLst/>
                  <a:latin typeface="Arial" pitchFamily="34" charset="0"/>
                  <a:cs typeface="Arial" pitchFamily="34" charset="0"/>
                </a:rPr>
                <a:t>1998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066" name="Rectangle 57"/>
            <p:cNvSpPr>
              <a:spLocks noChangeArrowheads="1"/>
            </p:cNvSpPr>
            <p:nvPr/>
          </p:nvSpPr>
          <p:spPr bwMode="auto">
            <a:xfrm>
              <a:off x="2645" y="3952"/>
              <a:ext cx="276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1" i="0" u="none" strike="noStrike" cap="none" normalizeH="0" baseline="0" smtClean="0">
                  <a:ln>
                    <a:noFill/>
                  </a:ln>
                  <a:solidFill>
                    <a:srgbClr val="21282E"/>
                  </a:solidFill>
                  <a:effectLst/>
                  <a:latin typeface="Arial" pitchFamily="34" charset="0"/>
                  <a:cs typeface="Arial" pitchFamily="34" charset="0"/>
                </a:rPr>
                <a:t>2000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067" name="Rectangle 58"/>
            <p:cNvSpPr>
              <a:spLocks noChangeArrowheads="1"/>
            </p:cNvSpPr>
            <p:nvPr/>
          </p:nvSpPr>
          <p:spPr bwMode="auto">
            <a:xfrm>
              <a:off x="2965" y="3952"/>
              <a:ext cx="276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1" i="0" u="none" strike="noStrike" cap="none" normalizeH="0" baseline="0" smtClean="0">
                  <a:ln>
                    <a:noFill/>
                  </a:ln>
                  <a:solidFill>
                    <a:srgbClr val="21282E"/>
                  </a:solidFill>
                  <a:effectLst/>
                  <a:latin typeface="Arial" pitchFamily="34" charset="0"/>
                  <a:cs typeface="Arial" pitchFamily="34" charset="0"/>
                </a:rPr>
                <a:t>2003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068" name="Rectangle 59"/>
            <p:cNvSpPr>
              <a:spLocks noChangeArrowheads="1"/>
            </p:cNvSpPr>
            <p:nvPr/>
          </p:nvSpPr>
          <p:spPr bwMode="auto">
            <a:xfrm>
              <a:off x="3283" y="3952"/>
              <a:ext cx="276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1" i="0" u="none" strike="noStrike" cap="none" normalizeH="0" baseline="0" smtClean="0">
                  <a:ln>
                    <a:noFill/>
                  </a:ln>
                  <a:solidFill>
                    <a:srgbClr val="21282E"/>
                  </a:solidFill>
                  <a:effectLst/>
                  <a:latin typeface="Arial" pitchFamily="34" charset="0"/>
                  <a:cs typeface="Arial" pitchFamily="34" charset="0"/>
                </a:rPr>
                <a:t>2004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069" name="Rectangle 60"/>
            <p:cNvSpPr>
              <a:spLocks noChangeArrowheads="1"/>
            </p:cNvSpPr>
            <p:nvPr/>
          </p:nvSpPr>
          <p:spPr bwMode="auto">
            <a:xfrm>
              <a:off x="3600" y="3952"/>
              <a:ext cx="276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1" i="0" u="none" strike="noStrike" cap="none" normalizeH="0" baseline="0" smtClean="0">
                  <a:ln>
                    <a:noFill/>
                  </a:ln>
                  <a:solidFill>
                    <a:srgbClr val="21282E"/>
                  </a:solidFill>
                  <a:effectLst/>
                  <a:latin typeface="Arial" pitchFamily="34" charset="0"/>
                  <a:cs typeface="Arial" pitchFamily="34" charset="0"/>
                </a:rPr>
                <a:t>2005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070" name="Rectangle 61"/>
            <p:cNvSpPr>
              <a:spLocks noChangeArrowheads="1"/>
            </p:cNvSpPr>
            <p:nvPr/>
          </p:nvSpPr>
          <p:spPr bwMode="auto">
            <a:xfrm>
              <a:off x="3921" y="3952"/>
              <a:ext cx="276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1" i="0" u="none" strike="noStrike" cap="none" normalizeH="0" baseline="0" smtClean="0">
                  <a:ln>
                    <a:noFill/>
                  </a:ln>
                  <a:solidFill>
                    <a:srgbClr val="21282E"/>
                  </a:solidFill>
                  <a:effectLst/>
                  <a:latin typeface="Arial" pitchFamily="34" charset="0"/>
                  <a:cs typeface="Arial" pitchFamily="34" charset="0"/>
                </a:rPr>
                <a:t>2006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071" name="Rectangle 62"/>
            <p:cNvSpPr>
              <a:spLocks noChangeArrowheads="1"/>
            </p:cNvSpPr>
            <p:nvPr/>
          </p:nvSpPr>
          <p:spPr bwMode="auto">
            <a:xfrm>
              <a:off x="4238" y="3952"/>
              <a:ext cx="276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1" i="0" u="none" strike="noStrike" cap="none" normalizeH="0" baseline="0" smtClean="0">
                  <a:ln>
                    <a:noFill/>
                  </a:ln>
                  <a:solidFill>
                    <a:srgbClr val="21282E"/>
                  </a:solidFill>
                  <a:effectLst/>
                  <a:latin typeface="Arial" pitchFamily="34" charset="0"/>
                  <a:cs typeface="Arial" pitchFamily="34" charset="0"/>
                </a:rPr>
                <a:t>2007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072" name="Rectangle 63"/>
            <p:cNvSpPr>
              <a:spLocks noChangeArrowheads="1"/>
            </p:cNvSpPr>
            <p:nvPr/>
          </p:nvSpPr>
          <p:spPr bwMode="auto">
            <a:xfrm>
              <a:off x="4556" y="3952"/>
              <a:ext cx="276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1" i="0" u="none" strike="noStrike" cap="none" normalizeH="0" baseline="0" smtClean="0">
                  <a:ln>
                    <a:noFill/>
                  </a:ln>
                  <a:solidFill>
                    <a:srgbClr val="21282E"/>
                  </a:solidFill>
                  <a:effectLst/>
                  <a:latin typeface="Arial" pitchFamily="34" charset="0"/>
                  <a:cs typeface="Arial" pitchFamily="34" charset="0"/>
                </a:rPr>
                <a:t>2008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073" name="Rectangle 64"/>
            <p:cNvSpPr>
              <a:spLocks noChangeArrowheads="1"/>
            </p:cNvSpPr>
            <p:nvPr/>
          </p:nvSpPr>
          <p:spPr bwMode="auto">
            <a:xfrm>
              <a:off x="4873" y="3952"/>
              <a:ext cx="17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1" i="0" u="none" strike="noStrike" cap="none" normalizeH="0" baseline="0" dirty="0" smtClean="0">
                  <a:ln>
                    <a:noFill/>
                  </a:ln>
                  <a:solidFill>
                    <a:srgbClr val="21282E"/>
                  </a:solidFill>
                  <a:effectLst/>
                  <a:latin typeface="Arial" pitchFamily="34" charset="0"/>
                  <a:cs typeface="Arial" pitchFamily="34" charset="0"/>
                </a:rPr>
                <a:t>2010</a:t>
              </a:r>
              <a:endPara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074" name="Rectangle 65"/>
            <p:cNvSpPr>
              <a:spLocks noChangeArrowheads="1"/>
            </p:cNvSpPr>
            <p:nvPr/>
          </p:nvSpPr>
          <p:spPr bwMode="auto">
            <a:xfrm>
              <a:off x="5194" y="3952"/>
              <a:ext cx="17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1" i="0" u="none" strike="noStrike" cap="none" normalizeH="0" baseline="0" dirty="0" smtClean="0">
                  <a:ln>
                    <a:noFill/>
                  </a:ln>
                  <a:solidFill>
                    <a:srgbClr val="21282E"/>
                  </a:solidFill>
                  <a:effectLst/>
                  <a:latin typeface="Arial" pitchFamily="34" charset="0"/>
                  <a:cs typeface="Arial" pitchFamily="34" charset="0"/>
                </a:rPr>
                <a:t>2012</a:t>
              </a:r>
              <a:endPara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075" name="Rectangle 66"/>
            <p:cNvSpPr>
              <a:spLocks noChangeArrowheads="1"/>
            </p:cNvSpPr>
            <p:nvPr/>
          </p:nvSpPr>
          <p:spPr bwMode="auto">
            <a:xfrm>
              <a:off x="5511" y="3952"/>
              <a:ext cx="17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1" i="0" u="none" strike="noStrike" cap="none" normalizeH="0" baseline="0" dirty="0" smtClean="0">
                  <a:ln>
                    <a:noFill/>
                  </a:ln>
                  <a:solidFill>
                    <a:srgbClr val="21282E"/>
                  </a:solidFill>
                  <a:effectLst/>
                  <a:latin typeface="Arial" pitchFamily="34" charset="0"/>
                  <a:cs typeface="Arial" pitchFamily="34" charset="0"/>
                </a:rPr>
                <a:t>2014</a:t>
              </a:r>
              <a:endPara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084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14400"/>
            <a:ext cx="9144000" cy="1219200"/>
          </a:xfrm>
        </p:spPr>
        <p:txBody>
          <a:bodyPr/>
          <a:lstStyle/>
          <a:p>
            <a:pPr eaLnBrk="1" hangingPunct="1"/>
            <a:r>
              <a:rPr lang="de-DE" altLang="de-DE" sz="3200" smtClean="0"/>
              <a:t>COMET – all Centres        Industrial Clusters </a:t>
            </a:r>
            <a:br>
              <a:rPr lang="de-DE" altLang="de-DE" sz="3200" smtClean="0"/>
            </a:br>
            <a:r>
              <a:rPr lang="de-DE" altLang="de-DE" sz="3200" smtClean="0"/>
              <a:t>                 in Austria </a:t>
            </a:r>
          </a:p>
        </p:txBody>
      </p:sp>
      <p:pic>
        <p:nvPicPr>
          <p:cNvPr id="17411" name="Picture 3" descr="K-Landkarte29102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4572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clus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113"/>
            <a:ext cx="4572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1989138"/>
            <a:ext cx="9144000" cy="44640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de-DE">
              <a:solidFill>
                <a:schemeClr val="hlink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8610600" cy="1066800"/>
          </a:xfrm>
        </p:spPr>
        <p:txBody>
          <a:bodyPr/>
          <a:lstStyle/>
          <a:p>
            <a:pPr eaLnBrk="1" hangingPunct="1"/>
            <a:r>
              <a:rPr lang="de-DE" altLang="de-DE" sz="3200" smtClean="0"/>
              <a:t>Subsidies for R&amp;D projects are available via two main programm lines</a:t>
            </a: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971550" y="2420938"/>
            <a:ext cx="3313113" cy="32416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 rot="10800000">
            <a:off x="5076825" y="2420938"/>
            <a:ext cx="3313113" cy="32416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258888" y="3789363"/>
            <a:ext cx="2735262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400"/>
              <a:t>„Bottom-up“</a:t>
            </a:r>
          </a:p>
          <a:p>
            <a:pPr algn="ctr">
              <a:spcBef>
                <a:spcPct val="50000"/>
              </a:spcBef>
            </a:pPr>
            <a:endParaRPr lang="de-AT" altLang="de-DE" sz="2400"/>
          </a:p>
          <a:p>
            <a:pPr algn="ctr"/>
            <a:r>
              <a:rPr lang="de-AT" altLang="de-DE" sz="2400"/>
              <a:t>Any topic</a:t>
            </a:r>
          </a:p>
          <a:p>
            <a:pPr algn="ctr"/>
            <a:r>
              <a:rPr lang="de-AT" altLang="de-DE" sz="2400"/>
              <a:t>Any time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435600" y="5949950"/>
            <a:ext cx="3240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de-DE" sz="2400"/>
              <a:t>„Special programmes“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5508625" y="2565400"/>
            <a:ext cx="24495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altLang="de-DE" sz="2400"/>
              <a:t>„Top Down“</a:t>
            </a:r>
          </a:p>
          <a:p>
            <a:pPr algn="ctr"/>
            <a:endParaRPr lang="de-AT" altLang="de-DE" sz="2400"/>
          </a:p>
          <a:p>
            <a:pPr algn="ctr"/>
            <a:r>
              <a:rPr lang="de-AT" altLang="de-DE" sz="2400"/>
              <a:t>Thematic calls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1258888" y="5949950"/>
            <a:ext cx="316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de-DE" sz="2400"/>
              <a:t>„Basic programme“</a:t>
            </a:r>
          </a:p>
        </p:txBody>
      </p:sp>
    </p:spTree>
    <p:extLst>
      <p:ext uri="{BB962C8B-B14F-4D97-AF65-F5344CB8AC3E}">
        <p14:creationId xmlns:p14="http://schemas.microsoft.com/office/powerpoint/2010/main" val="20241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Austrian </a:t>
            </a:r>
            <a:r>
              <a:rPr lang="de-DE" dirty="0" err="1" smtClean="0"/>
              <a:t>Expenditures</a:t>
            </a:r>
            <a:r>
              <a:rPr lang="de-DE" dirty="0" smtClean="0"/>
              <a:t> in R &amp; D</a:t>
            </a:r>
          </a:p>
        </p:txBody>
      </p:sp>
      <p:pic>
        <p:nvPicPr>
          <p:cNvPr id="10248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89138"/>
            <a:ext cx="3022600" cy="4576762"/>
          </a:xfrm>
          <a:noFill/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32138" y="6381750"/>
            <a:ext cx="37449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de-AT" sz="1200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132138" y="6583363"/>
            <a:ext cx="40322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200" dirty="0" smtClean="0"/>
              <a:t>Source</a:t>
            </a:r>
            <a:r>
              <a:rPr lang="de-DE" sz="1200" dirty="0"/>
              <a:t>: Statistik  Austria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074988" y="1330325"/>
            <a:ext cx="18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de-AT" sz="1200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843213" y="1844675"/>
            <a:ext cx="609441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17421" tIns="228600" rIns="190500" bIns="0"/>
          <a:lstStyle/>
          <a:p>
            <a:pPr marL="342900" indent="-342900"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de-DE" sz="1600" dirty="0" smtClean="0"/>
              <a:t>2014 </a:t>
            </a:r>
            <a:r>
              <a:rPr lang="de-DE" sz="1600" dirty="0"/>
              <a:t>in €</a:t>
            </a:r>
          </a:p>
          <a:p>
            <a:pPr marL="342900" indent="-342900"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de-DE" sz="1600" dirty="0" smtClean="0"/>
              <a:t>Total: 9,322.26 m </a:t>
            </a:r>
            <a:endParaRPr lang="de-DE" sz="1600" dirty="0"/>
          </a:p>
        </p:txBody>
      </p:sp>
      <p:graphicFrame>
        <p:nvGraphicFramePr>
          <p:cNvPr id="2" name="Objek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22983916"/>
              </p:ext>
            </p:extLst>
          </p:nvPr>
        </p:nvGraphicFramePr>
        <p:xfrm>
          <a:off x="2843213" y="2276476"/>
          <a:ext cx="6248400" cy="4444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" name="Diagramm" r:id="rId5" imgW="6248445" imgH="4724460" progId="MSGraph.Chart.8">
                  <p:embed followColorScheme="full"/>
                </p:oleObj>
              </mc:Choice>
              <mc:Fallback>
                <p:oleObj name="Diagramm" r:id="rId5" imgW="6248445" imgH="4724460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276476"/>
                        <a:ext cx="6248400" cy="44442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24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85813"/>
            <a:ext cx="9144000" cy="1338262"/>
          </a:xfrm>
        </p:spPr>
        <p:txBody>
          <a:bodyPr/>
          <a:lstStyle/>
          <a:p>
            <a:pPr eaLnBrk="1" hangingPunct="1"/>
            <a:r>
              <a:rPr lang="de-DE" altLang="de-DE" smtClean="0"/>
              <a:t>Unmatched Quality of Life</a:t>
            </a:r>
          </a:p>
        </p:txBody>
      </p:sp>
      <p:pic>
        <p:nvPicPr>
          <p:cNvPr id="20483" name="Picture 7" descr="npo0000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976438"/>
            <a:ext cx="3040063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224714"/>
              </p:ext>
            </p:extLst>
          </p:nvPr>
        </p:nvGraphicFramePr>
        <p:xfrm>
          <a:off x="2916238" y="2086768"/>
          <a:ext cx="6840338" cy="4428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0" name="Diagramm" r:id="rId5" imgW="6096090" imgH="4229010" progId="MSGraph.Chart.8">
                  <p:embed followColorScheme="full"/>
                </p:oleObj>
              </mc:Choice>
              <mc:Fallback>
                <p:oleObj name="Diagramm" r:id="rId5" imgW="6096090" imgH="4229010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2086768"/>
                        <a:ext cx="6840338" cy="4428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2916238" y="1773238"/>
            <a:ext cx="62277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17421" tIns="228600" rIns="190500" bIns="0"/>
          <a:lstStyle>
            <a:lvl1pPr defTabSz="7112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tabLst>
                <a:tab pos="0" algn="l"/>
                <a:tab pos="612775" algn="l"/>
                <a:tab pos="993775" algn="l"/>
                <a:tab pos="1374775" algn="l"/>
              </a:tabLs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defTabSz="71120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0" algn="l"/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defTabSz="71120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0" algn="l"/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defTabSz="71120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0" algn="l"/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defTabSz="71120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0" algn="l"/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defTabSz="7112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0" algn="l"/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defTabSz="7112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0" algn="l"/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defTabSz="7112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0" algn="l"/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defTabSz="7112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0" algn="l"/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600" b="0">
                <a:solidFill>
                  <a:schemeClr val="tx1"/>
                </a:solidFill>
              </a:rPr>
              <a:t>Maximum = 10</a:t>
            </a: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3365500" y="6515100"/>
            <a:ext cx="49514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09" rIns="91418" bIns="45709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 dirty="0"/>
              <a:t>Source: World </a:t>
            </a:r>
            <a:r>
              <a:rPr lang="de-DE" altLang="de-DE" sz="1200" dirty="0" err="1"/>
              <a:t>Competitiveness</a:t>
            </a:r>
            <a:r>
              <a:rPr lang="de-DE" altLang="de-DE" sz="1200" dirty="0"/>
              <a:t> </a:t>
            </a:r>
            <a:r>
              <a:rPr lang="de-DE" altLang="de-DE" sz="1200" dirty="0" err="1"/>
              <a:t>Yearbook</a:t>
            </a:r>
            <a:r>
              <a:rPr lang="de-DE" altLang="de-DE" sz="1200" dirty="0"/>
              <a:t> </a:t>
            </a:r>
            <a:r>
              <a:rPr lang="de-DE" altLang="de-DE" sz="1200" dirty="0" smtClean="0"/>
              <a:t>2014</a:t>
            </a:r>
            <a:endParaRPr lang="de-DE" altLang="de-DE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1989138"/>
            <a:ext cx="9144000" cy="4572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4581525"/>
            <a:ext cx="9144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17421" tIns="317421" rIns="317421" bIns="126969"/>
          <a:lstStyle>
            <a:lvl1pPr defTabSz="7112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tabLst>
                <a:tab pos="225425" algn="l"/>
                <a:tab pos="612775" algn="l"/>
                <a:tab pos="993775" algn="l"/>
                <a:tab pos="1374775" algn="l"/>
              </a:tabLs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defTabSz="71120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225425" algn="l"/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defTabSz="71120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225425" algn="l"/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defTabSz="71120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225425" algn="l"/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defTabSz="71120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225425" algn="l"/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defTabSz="7112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25425" algn="l"/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defTabSz="7112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25425" algn="l"/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defTabSz="7112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25425" algn="l"/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defTabSz="7112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25425" algn="l"/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de-DE" altLang="de-DE" b="0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de-DE" altLang="de-DE" b="0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b="0" dirty="0">
                <a:solidFill>
                  <a:schemeClr val="bg1"/>
                </a:solidFill>
              </a:rPr>
              <a:t>Peter </a:t>
            </a:r>
            <a:r>
              <a:rPr lang="de-DE" altLang="de-DE" b="0" dirty="0" err="1">
                <a:solidFill>
                  <a:schemeClr val="bg1"/>
                </a:solidFill>
              </a:rPr>
              <a:t>Ch</a:t>
            </a:r>
            <a:r>
              <a:rPr lang="de-DE" altLang="de-DE" b="0" dirty="0">
                <a:solidFill>
                  <a:schemeClr val="bg1"/>
                </a:solidFill>
              </a:rPr>
              <a:t>. Löschl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b="0" dirty="0">
                <a:solidFill>
                  <a:schemeClr val="bg1"/>
                </a:solidFill>
              </a:rPr>
              <a:t>ABA – Invest in Austria                                    </a:t>
            </a:r>
            <a:r>
              <a:rPr lang="de-DE" altLang="de-DE" b="0" dirty="0" smtClean="0">
                <a:solidFill>
                  <a:schemeClr val="bg1"/>
                </a:solidFill>
              </a:rPr>
              <a:t>    </a:t>
            </a:r>
            <a:r>
              <a:rPr lang="de-DE" altLang="de-DE" b="0" dirty="0" smtClean="0">
                <a:solidFill>
                  <a:schemeClr val="bg1"/>
                </a:solidFill>
              </a:rPr>
              <a:t>April </a:t>
            </a:r>
            <a:r>
              <a:rPr lang="de-DE" altLang="de-DE" b="0" dirty="0" smtClean="0">
                <a:solidFill>
                  <a:schemeClr val="bg1"/>
                </a:solidFill>
              </a:rPr>
              <a:t>2015</a:t>
            </a:r>
            <a:endParaRPr lang="de-DE" altLang="de-DE" b="0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b="0" dirty="0">
                <a:solidFill>
                  <a:schemeClr val="bg1"/>
                </a:solidFill>
              </a:rPr>
              <a:t>				  			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1916113"/>
            <a:ext cx="9144000" cy="295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17421" tIns="317421" rIns="317421" bIns="126969"/>
          <a:lstStyle>
            <a:lvl1pPr defTabSz="7112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tabLst>
                <a:tab pos="225425" algn="l"/>
                <a:tab pos="612775" algn="l"/>
                <a:tab pos="993775" algn="l"/>
                <a:tab pos="1374775" algn="l"/>
              </a:tabLs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defTabSz="71120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225425" algn="l"/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defTabSz="71120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225425" algn="l"/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defTabSz="71120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225425" algn="l"/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defTabSz="71120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225425" algn="l"/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defTabSz="7112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25425" algn="l"/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defTabSz="7112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25425" algn="l"/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defTabSz="7112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25425" algn="l"/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defTabSz="7112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25425" algn="l"/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4800" b="0">
                <a:solidFill>
                  <a:schemeClr val="folHlink"/>
                </a:solidFill>
              </a:rPr>
              <a:t>Austria – Investment climate</a:t>
            </a:r>
          </a:p>
          <a:p>
            <a:pPr eaLnBrk="1" hangingPunct="1"/>
            <a:r>
              <a:rPr lang="de-DE" altLang="de-DE" sz="3600" b="0">
                <a:solidFill>
                  <a:schemeClr val="bg1"/>
                </a:solidFill>
              </a:rPr>
              <a:t>Reasons to invest in Austria - perspectives</a:t>
            </a:r>
          </a:p>
          <a:p>
            <a:pPr eaLnBrk="1" hangingPunct="1"/>
            <a:r>
              <a:rPr lang="de-DE" altLang="de-DE" sz="3600" b="0">
                <a:solidFill>
                  <a:schemeClr val="bg1"/>
                </a:solidFill>
              </a:rPr>
              <a:t>	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 err="1"/>
              <a:t>Economic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Stability</a:t>
            </a:r>
            <a:endParaRPr lang="de-DE" dirty="0"/>
          </a:p>
        </p:txBody>
      </p:sp>
      <p:sp>
        <p:nvSpPr>
          <p:cNvPr id="611331" name="Rectangle 3"/>
          <p:cNvSpPr>
            <a:spLocks noChangeArrowheads="1"/>
          </p:cNvSpPr>
          <p:nvPr/>
        </p:nvSpPr>
        <p:spPr bwMode="auto">
          <a:xfrm>
            <a:off x="3048000" y="1916113"/>
            <a:ext cx="609600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17421" tIns="228600" rIns="317421" bIns="126969"/>
          <a:lstStyle/>
          <a:p>
            <a:pPr marL="241300" indent="-241300" defTabSz="711200" eaLnBrk="1" hangingPunct="1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tabLst>
                <a:tab pos="225425" algn="l"/>
                <a:tab pos="612775" algn="l"/>
                <a:tab pos="993775" algn="l"/>
                <a:tab pos="1374775" algn="l"/>
              </a:tabLst>
            </a:pPr>
            <a:endParaRPr lang="de-DE" sz="2400" b="0" dirty="0"/>
          </a:p>
          <a:p>
            <a:pPr marL="241300" indent="-241300" defTabSz="7112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tabLst>
                <a:tab pos="225425" algn="l"/>
                <a:tab pos="612775" algn="l"/>
                <a:tab pos="993775" algn="l"/>
                <a:tab pos="1374775" algn="l"/>
              </a:tabLst>
            </a:pPr>
            <a:r>
              <a:rPr lang="de-DE" sz="2400" b="0" dirty="0" err="1"/>
              <a:t>Reliable</a:t>
            </a:r>
            <a:r>
              <a:rPr lang="de-DE" sz="2400" b="0" dirty="0"/>
              <a:t> legal </a:t>
            </a:r>
            <a:r>
              <a:rPr lang="de-DE" sz="2400" b="0" dirty="0" err="1" smtClean="0"/>
              <a:t>system</a:t>
            </a:r>
            <a:endParaRPr lang="de-DE" sz="2400" b="0" dirty="0" smtClean="0"/>
          </a:p>
          <a:p>
            <a:pPr marL="241300" indent="-241300" defTabSz="7112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tabLst>
                <a:tab pos="225425" algn="l"/>
                <a:tab pos="612775" algn="l"/>
                <a:tab pos="993775" algn="l"/>
                <a:tab pos="1374775" algn="l"/>
              </a:tabLst>
            </a:pPr>
            <a:r>
              <a:rPr lang="de-DE" sz="2400" b="0" dirty="0" err="1" smtClean="0"/>
              <a:t>Efficient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public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administration</a:t>
            </a:r>
            <a:endParaRPr lang="de-DE" sz="2400" b="0" dirty="0"/>
          </a:p>
          <a:p>
            <a:pPr marL="241300" indent="-241300" defTabSz="7112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tabLst>
                <a:tab pos="225425" algn="l"/>
                <a:tab pos="612775" algn="l"/>
                <a:tab pos="993775" algn="l"/>
                <a:tab pos="1374775" algn="l"/>
              </a:tabLst>
            </a:pPr>
            <a:r>
              <a:rPr lang="de-DE" sz="2400" b="0" dirty="0"/>
              <a:t>High personal </a:t>
            </a:r>
            <a:r>
              <a:rPr lang="de-DE" sz="2400" b="0" dirty="0" err="1"/>
              <a:t>security</a:t>
            </a:r>
            <a:endParaRPr lang="de-DE" sz="2400" b="0" dirty="0"/>
          </a:p>
          <a:p>
            <a:pPr marL="241300" indent="-241300" defTabSz="711200" eaLnBrk="1" hangingPunct="1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tabLst>
                <a:tab pos="225425" algn="l"/>
                <a:tab pos="612775" algn="l"/>
                <a:tab pos="993775" algn="l"/>
                <a:tab pos="1374775" algn="l"/>
              </a:tabLst>
            </a:pPr>
            <a:r>
              <a:rPr lang="de-DE" sz="2400" b="0" dirty="0" err="1" smtClean="0"/>
              <a:t>Very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low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strike</a:t>
            </a:r>
            <a:r>
              <a:rPr lang="de-DE" sz="2400" b="0" dirty="0" smtClean="0"/>
              <a:t> rate</a:t>
            </a:r>
            <a:endParaRPr lang="de-DE" sz="2400" b="0" dirty="0"/>
          </a:p>
        </p:txBody>
      </p:sp>
      <p:pic>
        <p:nvPicPr>
          <p:cNvPr id="611333" name="Picture 4" descr="npo0000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3059113" cy="456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403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de-DE" dirty="0" err="1"/>
              <a:t>Competitive</a:t>
            </a:r>
            <a:r>
              <a:rPr lang="de-DE" dirty="0"/>
              <a:t> Office </a:t>
            </a:r>
            <a:r>
              <a:rPr lang="de-DE" dirty="0" err="1"/>
              <a:t>Rents</a:t>
            </a:r>
            <a:r>
              <a:rPr lang="de-DE" dirty="0"/>
              <a:t> </a:t>
            </a:r>
            <a:r>
              <a:rPr lang="de-DE" dirty="0" err="1"/>
              <a:t>Reduce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Your</a:t>
            </a:r>
            <a:r>
              <a:rPr lang="de-DE" dirty="0"/>
              <a:t> Operating </a:t>
            </a:r>
            <a:r>
              <a:rPr lang="de-DE" dirty="0" err="1"/>
              <a:t>Costs</a:t>
            </a:r>
            <a:endParaRPr lang="de-DE" dirty="0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276600" y="6553200"/>
            <a:ext cx="4086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5709" rIns="91418" bIns="45709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 dirty="0"/>
              <a:t>Source: CB Richard Ellis, </a:t>
            </a:r>
            <a:r>
              <a:rPr lang="de-DE" altLang="de-DE" sz="1200" dirty="0" smtClean="0"/>
              <a:t>2014</a:t>
            </a:r>
            <a:endParaRPr lang="de-DE" altLang="de-DE" sz="1200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916238" y="1773238"/>
            <a:ext cx="6408737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17421" tIns="228600" rIns="190500" bIns="0"/>
          <a:lstStyle>
            <a:lvl1pPr marL="228600" indent="-228600" defTabSz="7112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tabLst>
                <a:tab pos="225425" algn="l"/>
                <a:tab pos="612775" algn="l"/>
                <a:tab pos="993775" algn="l"/>
                <a:tab pos="1374775" algn="l"/>
              </a:tabLs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defTabSz="71120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225425" algn="l"/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defTabSz="71120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225425" algn="l"/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defTabSz="71120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225425" algn="l"/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defTabSz="71120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225425" algn="l"/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defTabSz="7112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25425" algn="l"/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defTabSz="7112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25425" algn="l"/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defTabSz="7112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25425" algn="l"/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defTabSz="7112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25425" algn="l"/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800" b="0">
                <a:solidFill>
                  <a:schemeClr val="tx1"/>
                </a:solidFill>
              </a:rPr>
              <a:t>In Euro per m² and year</a:t>
            </a:r>
          </a:p>
        </p:txBody>
      </p:sp>
      <p:pic>
        <p:nvPicPr>
          <p:cNvPr id="22533" name="Picture 10" descr="npo0000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302101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788789"/>
              </p:ext>
            </p:extLst>
          </p:nvPr>
        </p:nvGraphicFramePr>
        <p:xfrm>
          <a:off x="2895154" y="2132856"/>
          <a:ext cx="6789414" cy="4428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1" name="Diagramm" r:id="rId5" imgW="6096090" imgH="4229010" progId="MSGraph.Chart.8">
                  <p:embed followColorScheme="full"/>
                </p:oleObj>
              </mc:Choice>
              <mc:Fallback>
                <p:oleObj name="Diagramm" r:id="rId5" imgW="6096090" imgH="4229010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154" y="2132856"/>
                        <a:ext cx="6789414" cy="44282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0713"/>
            <a:ext cx="9144000" cy="1416050"/>
          </a:xfrm>
        </p:spPr>
        <p:txBody>
          <a:bodyPr/>
          <a:lstStyle/>
          <a:p>
            <a:pPr eaLnBrk="1" hangingPunct="1"/>
            <a:r>
              <a:rPr lang="fr-FR" altLang="de-DE" smtClean="0"/>
              <a:t>Attractive for More than </a:t>
            </a:r>
            <a:br>
              <a:rPr lang="fr-FR" altLang="de-DE" smtClean="0"/>
            </a:br>
            <a:r>
              <a:rPr lang="fr-FR" altLang="de-DE" smtClean="0"/>
              <a:t>300 Regional Headquarters</a:t>
            </a:r>
          </a:p>
        </p:txBody>
      </p:sp>
      <p:pic>
        <p:nvPicPr>
          <p:cNvPr id="23555" name="Picture 28" descr="npo000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724400"/>
            <a:ext cx="19573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9" descr="dh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313" y="5373688"/>
            <a:ext cx="10556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0" descr="logo_ma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797425"/>
            <a:ext cx="1152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4" descr="logo_nokia_115_40_1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781300"/>
            <a:ext cx="10715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32" descr="volv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157788"/>
            <a:ext cx="773112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6" descr="npo00001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30210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20" descr="npo0000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205038"/>
            <a:ext cx="952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21" descr="npo00002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4857750"/>
            <a:ext cx="20955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24" descr="npo00002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5364163"/>
            <a:ext cx="1454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25" descr="npo00002b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429000"/>
            <a:ext cx="47148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26" descr="npo00002c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3429000"/>
            <a:ext cx="16668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9" descr="http://www.henkel.at/atd/structure_images/henkelLogo.pn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46450"/>
            <a:ext cx="11668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4197350"/>
            <a:ext cx="16827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8" descr="boehring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300663"/>
            <a:ext cx="7461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Picture 10" descr="lilly_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205038"/>
            <a:ext cx="8445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17" descr="logo-unicredit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149725"/>
            <a:ext cx="23717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19" descr="logo_warner music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2205038"/>
            <a:ext cx="5032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hteck 23"/>
          <p:cNvSpPr/>
          <p:nvPr/>
        </p:nvSpPr>
        <p:spPr bwMode="auto">
          <a:xfrm>
            <a:off x="3214688" y="2060575"/>
            <a:ext cx="5929312" cy="3792538"/>
          </a:xfrm>
          <a:prstGeom prst="rect">
            <a:avLst/>
          </a:prstGeom>
          <a:noFill/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b="1">
              <a:latin typeface="Arial" pitchFamily="34" charset="0"/>
              <a:cs typeface="+mn-cs"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3154363" y="5910263"/>
            <a:ext cx="5929312" cy="571500"/>
          </a:xfrm>
          <a:prstGeom prst="rect">
            <a:avLst/>
          </a:prstGeom>
          <a:noFill/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b="1">
              <a:latin typeface="Arial" pitchFamily="34" charset="0"/>
              <a:cs typeface="+mn-cs"/>
            </a:endParaRPr>
          </a:p>
        </p:txBody>
      </p:sp>
      <p:pic>
        <p:nvPicPr>
          <p:cNvPr id="23574" name="Picture 25" descr="logo fujitsu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852738"/>
            <a:ext cx="6191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5" name="Picture 26" descr="logo_sharp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429000"/>
            <a:ext cx="12239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6" name="Picture 27" descr="logo_jvc 1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4149725"/>
            <a:ext cx="107156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7" name="Picture 28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3716338"/>
            <a:ext cx="19939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78" name="Picture 29" descr="MAN_logo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2767013"/>
            <a:ext cx="9810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9" name="Picture 30" descr="NXP_logo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216150"/>
            <a:ext cx="136842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0" name="Picture 31" descr="Glaxo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781300"/>
            <a:ext cx="15049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1" name="Picture 32" descr="kia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205038"/>
            <a:ext cx="1752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2" name="Picture 33" descr="benq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852738"/>
            <a:ext cx="9620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3" name="Picture 34" descr="coffe day_logo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373688"/>
            <a:ext cx="1223962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4" name="Picture 35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5969000"/>
            <a:ext cx="14192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5" name="Picture 40" descr="http://www.vtb.at/vtbat/frontend/img/logo-claim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6073775"/>
            <a:ext cx="17811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6" name="Picture 42" descr="Gazprom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5749925"/>
            <a:ext cx="1352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87" name="Textfeld 1"/>
          <p:cNvSpPr txBox="1">
            <a:spLocks noChangeArrowheads="1"/>
          </p:cNvSpPr>
          <p:nvPr/>
        </p:nvSpPr>
        <p:spPr bwMode="auto">
          <a:xfrm>
            <a:off x="4716463" y="59690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/>
              <a:t>Sberbank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The OSCE Chairman-in-Office, Kazakhstan's Secretary of State and Foreign Minister Kanat Saudabayev (c), gives a news conference in Vienna, 14 January 2010. (OSCE/Susanna Lööf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3019425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1438" y="285750"/>
            <a:ext cx="9144001" cy="1766888"/>
          </a:xfrm>
        </p:spPr>
        <p:txBody>
          <a:bodyPr/>
          <a:lstStyle/>
          <a:p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sz="3200" dirty="0" smtClean="0"/>
              <a:t>Vienna: HQ-Location </a:t>
            </a:r>
            <a:r>
              <a:rPr lang="de-DE" altLang="de-DE" sz="3200" dirty="0" err="1" smtClean="0"/>
              <a:t>for</a:t>
            </a:r>
            <a:r>
              <a:rPr lang="de-DE" altLang="de-DE" sz="3200" dirty="0" smtClean="0"/>
              <a:t> International </a:t>
            </a:r>
            <a:r>
              <a:rPr lang="de-DE" altLang="de-DE" sz="3200" dirty="0" err="1" smtClean="0"/>
              <a:t>Organizations</a:t>
            </a:r>
            <a:r>
              <a:rPr lang="de-DE" altLang="de-DE" sz="3200" dirty="0" smtClean="0">
                <a:solidFill>
                  <a:srgbClr val="C00000"/>
                </a:solidFill>
              </a:rPr>
              <a:t> </a:t>
            </a:r>
            <a:r>
              <a:rPr lang="de-DE" altLang="de-DE" sz="3200" dirty="0" smtClean="0"/>
              <a:t>&amp;</a:t>
            </a:r>
            <a:r>
              <a:rPr lang="de-DE" altLang="de-DE" sz="3200" dirty="0" smtClean="0">
                <a:solidFill>
                  <a:srgbClr val="C00000"/>
                </a:solidFill>
              </a:rPr>
              <a:t> </a:t>
            </a:r>
            <a:r>
              <a:rPr lang="de-DE" altLang="de-DE" sz="3200" dirty="0" smtClean="0"/>
              <a:t>Top Conference City 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3022600" y="2133600"/>
            <a:ext cx="6192838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23888" indent="-1666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altLang="de-DE" sz="2000"/>
              <a:t>Vienna: Only UN headquarters in the EU</a:t>
            </a:r>
            <a:endParaRPr lang="en-US" altLang="de-DE" sz="2000" b="1" baseline="30000"/>
          </a:p>
          <a:p>
            <a:pPr lvl="1">
              <a:spcBef>
                <a:spcPts val="6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altLang="de-DE"/>
              <a:t>UN organizations in Vienna: </a:t>
            </a:r>
            <a:br>
              <a:rPr lang="en-US" altLang="de-DE"/>
            </a:br>
            <a:r>
              <a:rPr lang="en-US" altLang="de-DE"/>
              <a:t>UNCITRAL, UNODC, UNIDO, </a:t>
            </a:r>
            <a:r>
              <a:rPr lang="es-CR" altLang="de-DE"/>
              <a:t>UNIDIR, CTBTO, UNHCR, OIOS, IMOLIN, etc</a:t>
            </a:r>
          </a:p>
          <a:p>
            <a:pPr lvl="1">
              <a:spcBef>
                <a:spcPts val="600"/>
              </a:spcBef>
              <a:buClr>
                <a:schemeClr val="folHlink"/>
              </a:buClr>
              <a:buFont typeface="Wingdings" pitchFamily="2" charset="2"/>
              <a:buNone/>
            </a:pPr>
            <a:endParaRPr lang="en-US" altLang="de-DE" sz="800"/>
          </a:p>
          <a:p>
            <a:pPr>
              <a:spcBef>
                <a:spcPts val="6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altLang="de-DE" sz="2000"/>
              <a:t>30 HQs of international organizations in Vienna</a:t>
            </a:r>
            <a:r>
              <a:rPr lang="en-US" altLang="de-DE" sz="1400"/>
              <a:t/>
            </a:r>
            <a:br>
              <a:rPr lang="en-US" altLang="de-DE" sz="1400"/>
            </a:br>
            <a:r>
              <a:rPr lang="en-US" altLang="de-DE" sz="1400"/>
              <a:t> </a:t>
            </a:r>
            <a:r>
              <a:rPr lang="en-US" altLang="de-DE" sz="2000"/>
              <a:t/>
            </a:r>
            <a:br>
              <a:rPr lang="en-US" altLang="de-DE" sz="2000"/>
            </a:br>
            <a:endParaRPr lang="en-US" altLang="de-DE" sz="2000"/>
          </a:p>
          <a:p>
            <a:pPr>
              <a:spcBef>
                <a:spcPts val="6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altLang="de-DE" sz="2000"/>
              <a:t>More than 14,000 international staff and diplomats (UN) are living in Vienna</a:t>
            </a:r>
          </a:p>
          <a:p>
            <a:pPr>
              <a:spcBef>
                <a:spcPts val="600"/>
              </a:spcBef>
              <a:buClr>
                <a:schemeClr val="folHlink"/>
              </a:buClr>
              <a:buFont typeface="Wingdings" pitchFamily="2" charset="2"/>
              <a:buChar char="§"/>
            </a:pPr>
            <a:endParaRPr lang="en-US" altLang="de-DE" sz="800"/>
          </a:p>
          <a:p>
            <a:pPr>
              <a:spcBef>
                <a:spcPts val="6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altLang="de-DE" sz="2000"/>
              <a:t>Leading conference city </a:t>
            </a:r>
            <a:r>
              <a:rPr lang="en-US" altLang="de-DE" sz="1600"/>
              <a:t>(according to ICCA study)</a:t>
            </a:r>
          </a:p>
          <a:p>
            <a:pPr>
              <a:spcBef>
                <a:spcPts val="600"/>
              </a:spcBef>
              <a:buClr>
                <a:schemeClr val="folHlink"/>
              </a:buClr>
              <a:buFont typeface="Wingdings" pitchFamily="2" charset="2"/>
              <a:buNone/>
            </a:pPr>
            <a:endParaRPr lang="en-US" altLang="de-DE" sz="800"/>
          </a:p>
          <a:p>
            <a:pPr>
              <a:spcBef>
                <a:spcPts val="6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altLang="de-DE" sz="2000"/>
              <a:t>Skilled HQ staff available </a:t>
            </a:r>
          </a:p>
        </p:txBody>
      </p:sp>
      <p:pic>
        <p:nvPicPr>
          <p:cNvPr id="24581" name="Picture 2" descr="http://www.unvienna.org/images/index-slides/home-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3017838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" descr="http://www.unvienna.org/images/index-slides/home_4-v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4992688"/>
            <a:ext cx="302418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8" descr="http://www.opec.org/headers/aboutus/images/log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933825"/>
            <a:ext cx="20367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6" descr="OSC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933825"/>
            <a:ext cx="11668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>
                <a:solidFill>
                  <a:srgbClr val="5F5F5F"/>
                </a:solidFill>
              </a:rPr>
              <a:t>HQ Locations in Comparison</a:t>
            </a: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89138"/>
            <a:ext cx="3046413" cy="4608512"/>
          </a:xfrm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276600" y="6553200"/>
            <a:ext cx="4464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5709" rIns="91418" bIns="45709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/>
              <a:t>Source: Wolf Theiss, Headquarters Austria, September 2011</a:t>
            </a:r>
          </a:p>
        </p:txBody>
      </p:sp>
      <p:graphicFrame>
        <p:nvGraphicFramePr>
          <p:cNvPr id="25605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3084513" y="2711450"/>
          <a:ext cx="6059487" cy="384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9" name="Diagramm" r:id="rId5" imgW="6248400" imgH="3962501" progId="MSGraph.Chart.8">
                  <p:embed followColorScheme="full"/>
                </p:oleObj>
              </mc:Choice>
              <mc:Fallback>
                <p:oleObj name="Diagramm" r:id="rId5" imgW="6248400" imgH="3962501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513" y="2711450"/>
                        <a:ext cx="6059487" cy="384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132138" y="2133600"/>
            <a:ext cx="48244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/>
              <a:t>Number of regional headquarters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7" name="Rectangle 5"/>
          <p:cNvSpPr>
            <a:spLocks noChangeArrowheads="1"/>
          </p:cNvSpPr>
          <p:nvPr/>
        </p:nvSpPr>
        <p:spPr bwMode="auto">
          <a:xfrm>
            <a:off x="0" y="1981200"/>
            <a:ext cx="9144000" cy="45720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chemeClr val="hlink"/>
              </a:solidFill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1288504"/>
          </a:xfrm>
        </p:spPr>
        <p:txBody>
          <a:bodyPr/>
          <a:lstStyle/>
          <a:p>
            <a:r>
              <a:rPr lang="de-DE" altLang="de-DE" dirty="0"/>
              <a:t>CEE Stock Exchange Group </a:t>
            </a:r>
            <a:r>
              <a:rPr lang="de-AT" altLang="de-DE" dirty="0"/>
              <a:t>– </a:t>
            </a:r>
            <a:br>
              <a:rPr lang="de-AT" altLang="de-DE" dirty="0"/>
            </a:br>
            <a:r>
              <a:rPr lang="de-AT" altLang="de-DE" dirty="0"/>
              <a:t>New Holding </a:t>
            </a:r>
            <a:r>
              <a:rPr lang="de-AT" altLang="de-DE" dirty="0" err="1"/>
              <a:t>Structure</a:t>
            </a:r>
            <a:endParaRPr lang="de-DE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954338" y="2292350"/>
            <a:ext cx="2952750" cy="581025"/>
          </a:xfrm>
          <a:prstGeom prst="rect">
            <a:avLst/>
          </a:prstGeom>
          <a:solidFill>
            <a:srgbClr val="9898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8" tIns="45651" rIns="91308" bIns="4565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AT" altLang="de-DE" sz="1600" dirty="0">
                <a:solidFill>
                  <a:schemeClr val="bg1"/>
                </a:solidFill>
                <a:ea typeface="ＭＳ Ｐゴシック" pitchFamily="34" charset="-128"/>
              </a:rPr>
              <a:t>Holding </a:t>
            </a:r>
          </a:p>
          <a:p>
            <a:pPr algn="ctr"/>
            <a:r>
              <a:rPr lang="de-AT" altLang="de-DE" sz="1600" dirty="0">
                <a:solidFill>
                  <a:schemeClr val="bg1"/>
                </a:solidFill>
                <a:ea typeface="ＭＳ Ｐゴシック" pitchFamily="34" charset="-128"/>
              </a:rPr>
              <a:t>CEE Stock Exchange Group*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17563" y="3432175"/>
            <a:ext cx="1657350" cy="8366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8" tIns="45651" rIns="91308" bIns="4565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AT" altLang="de-DE" sz="1600" dirty="0">
                <a:solidFill>
                  <a:schemeClr val="bg1"/>
                </a:solidFill>
                <a:ea typeface="ＭＳ Ｐゴシック" pitchFamily="34" charset="-128"/>
              </a:rPr>
              <a:t>Budapest </a:t>
            </a:r>
          </a:p>
          <a:p>
            <a:pPr algn="ctr"/>
            <a:r>
              <a:rPr lang="de-AT" altLang="de-DE" sz="1600" dirty="0">
                <a:solidFill>
                  <a:schemeClr val="bg1"/>
                </a:solidFill>
                <a:ea typeface="ＭＳ Ｐゴシック" pitchFamily="34" charset="-128"/>
              </a:rPr>
              <a:t>Stock Exchange</a:t>
            </a:r>
          </a:p>
          <a:p>
            <a:pPr algn="ctr">
              <a:spcBef>
                <a:spcPct val="20000"/>
              </a:spcBef>
            </a:pPr>
            <a:r>
              <a:rPr lang="de-AT" altLang="de-DE" sz="1400" dirty="0" err="1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</a:rPr>
              <a:t>Hungary</a:t>
            </a:r>
            <a:endParaRPr lang="de-AT" altLang="de-DE" sz="1400" dirty="0">
              <a:solidFill>
                <a:schemeClr val="bg1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657350" y="3157538"/>
            <a:ext cx="5402263" cy="0"/>
          </a:xfrm>
          <a:prstGeom prst="line">
            <a:avLst/>
          </a:prstGeom>
          <a:noFill/>
          <a:ln w="9525" cap="rnd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419600" y="3443288"/>
            <a:ext cx="1655763" cy="83661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8" tIns="45651" rIns="91308" bIns="4565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AT" altLang="de-DE" sz="1600">
                <a:solidFill>
                  <a:schemeClr val="bg1"/>
                </a:solidFill>
                <a:ea typeface="ＭＳ Ｐゴシック" pitchFamily="34" charset="-128"/>
              </a:rPr>
              <a:t>Prague </a:t>
            </a:r>
          </a:p>
          <a:p>
            <a:pPr algn="ctr"/>
            <a:r>
              <a:rPr lang="de-AT" altLang="de-DE" sz="1600">
                <a:solidFill>
                  <a:schemeClr val="bg1"/>
                </a:solidFill>
                <a:ea typeface="ＭＳ Ｐゴシック" pitchFamily="34" charset="-128"/>
              </a:rPr>
              <a:t>Stock Exchange</a:t>
            </a:r>
          </a:p>
          <a:p>
            <a:pPr algn="ctr">
              <a:spcBef>
                <a:spcPct val="20000"/>
              </a:spcBef>
            </a:pPr>
            <a:r>
              <a:rPr lang="de-AT" altLang="de-DE" sz="1400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</a:rPr>
              <a:t>Czech Republic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619375" y="3443288"/>
            <a:ext cx="1655763" cy="83661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8" tIns="45651" rIns="91308" bIns="4565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AT" altLang="de-DE" sz="1600">
                <a:solidFill>
                  <a:schemeClr val="bg1"/>
                </a:solidFill>
                <a:ea typeface="ＭＳ Ｐゴシック" pitchFamily="34" charset="-128"/>
              </a:rPr>
              <a:t>Ljubljana </a:t>
            </a:r>
          </a:p>
          <a:p>
            <a:pPr algn="ctr"/>
            <a:r>
              <a:rPr lang="de-AT" altLang="de-DE" sz="1600">
                <a:solidFill>
                  <a:schemeClr val="bg1"/>
                </a:solidFill>
                <a:ea typeface="ＭＳ Ｐゴシック" pitchFamily="34" charset="-128"/>
              </a:rPr>
              <a:t>Stock Exchange</a:t>
            </a:r>
          </a:p>
          <a:p>
            <a:pPr algn="ctr">
              <a:spcBef>
                <a:spcPct val="20000"/>
              </a:spcBef>
            </a:pPr>
            <a:r>
              <a:rPr lang="de-AT" altLang="de-DE" sz="1400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</a:rPr>
              <a:t>Slovenia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7019925" y="3168650"/>
            <a:ext cx="647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8" tIns="45651" rIns="91308" bIns="4565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de-DE" sz="1200">
                <a:ea typeface="ＭＳ Ｐゴシック" pitchFamily="34" charset="-128"/>
              </a:rPr>
              <a:t>100 %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191125" y="3154363"/>
            <a:ext cx="793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8" tIns="45651" rIns="91308" bIns="4565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de-DE" sz="1200">
                <a:ea typeface="ＭＳ Ｐゴシック" pitchFamily="34" charset="-128"/>
              </a:rPr>
              <a:t>92.74 %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465513" y="3154363"/>
            <a:ext cx="7905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8" tIns="45651" rIns="91308" bIns="4565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de-DE" sz="1200">
                <a:ea typeface="ＭＳ Ｐゴシック" pitchFamily="34" charset="-128"/>
              </a:rPr>
              <a:t>100 %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1608138" y="3154363"/>
            <a:ext cx="793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8" tIns="45651" rIns="91308" bIns="4565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de-DE" sz="1200">
                <a:ea typeface="ＭＳ Ｐゴシック" pitchFamily="34" charset="-128"/>
              </a:rPr>
              <a:t>50.45 %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6227763" y="3443288"/>
            <a:ext cx="1657350" cy="83661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8" tIns="45651" rIns="91308" bIns="4565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AT" altLang="de-DE" sz="1600">
                <a:solidFill>
                  <a:schemeClr val="bg1"/>
                </a:solidFill>
                <a:ea typeface="ＭＳ Ｐゴシック" pitchFamily="34" charset="-128"/>
              </a:rPr>
              <a:t>Vienna </a:t>
            </a:r>
          </a:p>
          <a:p>
            <a:pPr algn="ctr"/>
            <a:r>
              <a:rPr lang="de-AT" altLang="de-DE" sz="1600">
                <a:solidFill>
                  <a:schemeClr val="bg1"/>
                </a:solidFill>
                <a:ea typeface="ＭＳ Ｐゴシック" pitchFamily="34" charset="-128"/>
              </a:rPr>
              <a:t>Stock Exchange</a:t>
            </a:r>
          </a:p>
          <a:p>
            <a:pPr algn="ctr">
              <a:spcBef>
                <a:spcPct val="20000"/>
              </a:spcBef>
            </a:pPr>
            <a:r>
              <a:rPr lang="de-AT" altLang="de-DE" sz="1400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</a:rPr>
              <a:t>Austria</a:t>
            </a: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4392613" y="2878137"/>
            <a:ext cx="0" cy="290513"/>
          </a:xfrm>
          <a:prstGeom prst="line">
            <a:avLst/>
          </a:prstGeom>
          <a:noFill/>
          <a:ln w="9525" cap="rnd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H="1">
            <a:off x="1657350" y="3168650"/>
            <a:ext cx="0" cy="290513"/>
          </a:xfrm>
          <a:prstGeom prst="line">
            <a:avLst/>
          </a:prstGeom>
          <a:noFill/>
          <a:ln w="9525" cap="rnd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>
            <a:off x="3447256" y="3168650"/>
            <a:ext cx="0" cy="290513"/>
          </a:xfrm>
          <a:prstGeom prst="line">
            <a:avLst/>
          </a:prstGeom>
          <a:noFill/>
          <a:ln w="9525" cap="rnd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H="1">
            <a:off x="5191125" y="3168650"/>
            <a:ext cx="0" cy="290513"/>
          </a:xfrm>
          <a:prstGeom prst="line">
            <a:avLst/>
          </a:prstGeom>
          <a:noFill/>
          <a:ln w="9525" cap="rnd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 flipH="1">
            <a:off x="7043738" y="3168650"/>
            <a:ext cx="0" cy="290513"/>
          </a:xfrm>
          <a:prstGeom prst="line">
            <a:avLst/>
          </a:prstGeom>
          <a:noFill/>
          <a:ln w="9525" cap="rnd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517550" y="6065036"/>
            <a:ext cx="7477075" cy="24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72" tIns="45633" rIns="91272" bIns="456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AT" altLang="de-DE" sz="1000" dirty="0">
                <a:ea typeface="ＭＳ Ｐゴシック" pitchFamily="34" charset="-128"/>
              </a:rPr>
              <a:t>* Ownership </a:t>
            </a:r>
            <a:r>
              <a:rPr lang="de-AT" altLang="de-DE" sz="1000" dirty="0" err="1">
                <a:ea typeface="ＭＳ Ｐゴシック" pitchFamily="34" charset="-128"/>
              </a:rPr>
              <a:t>of</a:t>
            </a:r>
            <a:r>
              <a:rPr lang="de-AT" altLang="de-DE" sz="1000" dirty="0">
                <a:ea typeface="ＭＳ Ｐゴシック" pitchFamily="34" charset="-128"/>
              </a:rPr>
              <a:t> the CEESEG AG: 52.59% Austrian </a:t>
            </a:r>
            <a:r>
              <a:rPr lang="de-AT" altLang="de-DE" sz="1000" dirty="0" err="1">
                <a:ea typeface="ＭＳ Ｐゴシック" pitchFamily="34" charset="-128"/>
              </a:rPr>
              <a:t>banks</a:t>
            </a:r>
            <a:r>
              <a:rPr lang="de-AT" altLang="de-DE" sz="1000" dirty="0">
                <a:ea typeface="ＭＳ Ｐゴシック" pitchFamily="34" charset="-128"/>
              </a:rPr>
              <a:t>, 47.41% </a:t>
            </a:r>
            <a:r>
              <a:rPr lang="de-AT" altLang="de-DE" sz="1000" dirty="0" err="1">
                <a:ea typeface="ＭＳ Ｐゴシック" pitchFamily="34" charset="-128"/>
              </a:rPr>
              <a:t>issuers</a:t>
            </a:r>
            <a:r>
              <a:rPr lang="de-AT" altLang="de-DE" sz="1000" dirty="0">
                <a:ea typeface="ＭＳ Ｐゴシック" pitchFamily="34" charset="-128"/>
              </a:rPr>
              <a:t> </a:t>
            </a:r>
            <a:r>
              <a:rPr lang="de-AT" altLang="de-DE" sz="1000" dirty="0" err="1">
                <a:ea typeface="ＭＳ Ｐゴシック" pitchFamily="34" charset="-128"/>
              </a:rPr>
              <a:t>of</a:t>
            </a:r>
            <a:r>
              <a:rPr lang="de-AT" altLang="de-DE" sz="1000" dirty="0">
                <a:ea typeface="ＭＳ Ｐゴシック" pitchFamily="34" charset="-128"/>
              </a:rPr>
              <a:t> the Vienna Stock Exchange</a:t>
            </a:r>
          </a:p>
        </p:txBody>
      </p:sp>
    </p:spTree>
    <p:extLst>
      <p:ext uri="{BB962C8B-B14F-4D97-AF65-F5344CB8AC3E}">
        <p14:creationId xmlns:p14="http://schemas.microsoft.com/office/powerpoint/2010/main" val="410484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885825"/>
            <a:ext cx="7776790" cy="762000"/>
          </a:xfrm>
        </p:spPr>
        <p:txBody>
          <a:bodyPr/>
          <a:lstStyle/>
          <a:p>
            <a:r>
              <a:rPr lang="en-GB" sz="2800" dirty="0"/>
              <a:t>Global Financial Centres Index illustrates attractiveness of the Austrian capital market</a:t>
            </a:r>
            <a:endParaRPr lang="de-AT" sz="2800" dirty="0"/>
          </a:p>
        </p:txBody>
      </p:sp>
      <p:graphicFrame>
        <p:nvGraphicFramePr>
          <p:cNvPr id="32" name="Group 73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8838465"/>
              </p:ext>
            </p:extLst>
          </p:nvPr>
        </p:nvGraphicFramePr>
        <p:xfrm>
          <a:off x="755650" y="1844675"/>
          <a:ext cx="3672334" cy="4086000"/>
        </p:xfrm>
        <a:graphic>
          <a:graphicData uri="http://schemas.openxmlformats.org/drawingml/2006/table">
            <a:tbl>
              <a:tblPr/>
              <a:tblGrid>
                <a:gridCol w="2154911"/>
                <a:gridCol w="1517423"/>
              </a:tblGrid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endParaRPr kumimoji="0" lang="de-AT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36000" marR="36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D10019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Ranking September 2014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54800">
                <a:tc>
                  <a:txBody>
                    <a:bodyPr/>
                    <a:lstStyle/>
                    <a:p>
                      <a:pPr marR="139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London</a:t>
                      </a:r>
                      <a:endParaRPr lang="en-GB" sz="900" noProof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cap="flat">
                      <a:noFill/>
                    </a:lnL>
                    <a:lnR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endParaRPr lang="en-GB" sz="9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4800">
                <a:tc>
                  <a:txBody>
                    <a:bodyPr/>
                    <a:lstStyle/>
                    <a:p>
                      <a:pPr marR="139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Zurich</a:t>
                      </a:r>
                      <a:endParaRPr lang="en-GB" sz="900" noProof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cap="flat">
                      <a:noFill/>
                    </a:lnL>
                    <a:lnR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</a:t>
                      </a:r>
                      <a:endParaRPr lang="en-GB" sz="9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4800">
                <a:tc>
                  <a:txBody>
                    <a:bodyPr/>
                    <a:lstStyle/>
                    <a:p>
                      <a:pPr marR="139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Geneva</a:t>
                      </a:r>
                      <a:endParaRPr lang="en-GB" sz="900" noProof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cap="flat">
                      <a:noFill/>
                    </a:lnL>
                    <a:lnR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13</a:t>
                      </a:r>
                      <a:endParaRPr lang="en-GB" sz="9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4800">
                <a:tc>
                  <a:txBody>
                    <a:bodyPr/>
                    <a:lstStyle/>
                    <a:p>
                      <a:pPr marR="139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Luxembourg</a:t>
                      </a:r>
                      <a:endParaRPr lang="en-GB" sz="900" noProof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cap="flat">
                      <a:noFill/>
                    </a:lnL>
                    <a:lnR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15</a:t>
                      </a:r>
                      <a:endParaRPr lang="en-GB" sz="9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4800">
                <a:tc>
                  <a:txBody>
                    <a:bodyPr/>
                    <a:lstStyle/>
                    <a:p>
                      <a:pPr marR="139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Frankfurt</a:t>
                      </a:r>
                      <a:endParaRPr lang="en-GB" sz="900" noProof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cap="flat">
                      <a:noFill/>
                    </a:lnL>
                    <a:lnR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16</a:t>
                      </a:r>
                      <a:endParaRPr lang="en-GB" sz="9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4800">
                <a:tc>
                  <a:txBody>
                    <a:bodyPr/>
                    <a:lstStyle/>
                    <a:p>
                      <a:pPr marR="139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Monaco</a:t>
                      </a:r>
                      <a:endParaRPr lang="en-GB" sz="900" noProof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cap="flat">
                      <a:noFill/>
                    </a:lnL>
                    <a:lnR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29</a:t>
                      </a:r>
                      <a:endParaRPr lang="en-GB" sz="9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4800">
                <a:tc>
                  <a:txBody>
                    <a:bodyPr/>
                    <a:lstStyle/>
                    <a:p>
                      <a:pPr marR="139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noProof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Vienna</a:t>
                      </a:r>
                      <a:endParaRPr lang="en-GB" sz="900" noProof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cap="flat">
                      <a:noFill/>
                    </a:lnL>
                    <a:lnR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30</a:t>
                      </a:r>
                      <a:endParaRPr lang="en-GB" sz="9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4800">
                <a:tc>
                  <a:txBody>
                    <a:bodyPr/>
                    <a:lstStyle/>
                    <a:p>
                      <a:pPr marR="139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Paris</a:t>
                      </a:r>
                      <a:endParaRPr lang="en-GB" sz="900" noProof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cap="flat">
                      <a:noFill/>
                    </a:lnL>
                    <a:lnR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31</a:t>
                      </a:r>
                      <a:endParaRPr lang="en-GB" sz="9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4800">
                <a:tc>
                  <a:txBody>
                    <a:bodyPr/>
                    <a:lstStyle/>
                    <a:p>
                      <a:pPr marR="139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Stockholm</a:t>
                      </a:r>
                      <a:endParaRPr lang="en-GB" sz="900" noProof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cap="flat">
                      <a:noFill/>
                    </a:lnL>
                    <a:lnR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35</a:t>
                      </a:r>
                      <a:endParaRPr lang="en-GB" sz="9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4800">
                <a:tc>
                  <a:txBody>
                    <a:bodyPr/>
                    <a:lstStyle/>
                    <a:p>
                      <a:pPr marR="139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Munich</a:t>
                      </a:r>
                      <a:endParaRPr lang="en-GB" sz="900" noProof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cap="flat">
                      <a:noFill/>
                    </a:lnL>
                    <a:lnR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37</a:t>
                      </a:r>
                      <a:endParaRPr lang="en-GB" sz="9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4800">
                <a:tc>
                  <a:txBody>
                    <a:bodyPr/>
                    <a:lstStyle/>
                    <a:p>
                      <a:pPr marR="139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Amsterdam</a:t>
                      </a:r>
                      <a:endParaRPr lang="en-GB" sz="900" noProof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cap="flat">
                      <a:noFill/>
                    </a:lnL>
                    <a:lnR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39</a:t>
                      </a:r>
                      <a:endParaRPr lang="en-GB" sz="9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4800">
                <a:tc>
                  <a:txBody>
                    <a:bodyPr/>
                    <a:lstStyle/>
                    <a:p>
                      <a:pPr marR="139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Istanbul</a:t>
                      </a:r>
                      <a:endParaRPr lang="en-GB" sz="900" noProof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cap="flat">
                      <a:noFill/>
                    </a:lnL>
                    <a:lnR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42</a:t>
                      </a:r>
                      <a:endParaRPr lang="en-GB" sz="9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4800">
                <a:tc>
                  <a:txBody>
                    <a:bodyPr/>
                    <a:lstStyle/>
                    <a:p>
                      <a:pPr marL="0" marR="1397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Milan</a:t>
                      </a:r>
                      <a:endParaRPr lang="en-GB" sz="9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cap="flat">
                      <a:noFill/>
                    </a:lnL>
                    <a:lnR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97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48</a:t>
                      </a:r>
                      <a:endParaRPr lang="en-GB" sz="9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4800">
                <a:tc>
                  <a:txBody>
                    <a:bodyPr/>
                    <a:lstStyle/>
                    <a:p>
                      <a:pPr marR="139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Glasgow</a:t>
                      </a:r>
                      <a:endParaRPr lang="en-GB" sz="900" noProof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cap="flat">
                      <a:noFill/>
                    </a:lnL>
                    <a:lnR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50</a:t>
                      </a:r>
                      <a:endParaRPr lang="en-GB" sz="9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4800">
                <a:tc>
                  <a:txBody>
                    <a:bodyPr/>
                    <a:lstStyle/>
                    <a:p>
                      <a:pPr marR="139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Rome</a:t>
                      </a:r>
                      <a:endParaRPr lang="en-GB" sz="900" noProof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cap="flat">
                      <a:noFill/>
                    </a:lnL>
                    <a:lnR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55</a:t>
                      </a:r>
                      <a:endParaRPr lang="en-GB" sz="9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4800">
                <a:tc>
                  <a:txBody>
                    <a:bodyPr/>
                    <a:lstStyle/>
                    <a:p>
                      <a:pPr marR="139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Brussels</a:t>
                      </a:r>
                      <a:endParaRPr lang="en-GB" sz="900" noProof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cap="flat">
                      <a:noFill/>
                    </a:lnL>
                    <a:lnR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56</a:t>
                      </a:r>
                      <a:endParaRPr lang="en-GB" sz="9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4800">
                <a:tc>
                  <a:txBody>
                    <a:bodyPr/>
                    <a:lstStyle/>
                    <a:p>
                      <a:r>
                        <a:rPr lang="en-GB" sz="900" noProof="0" dirty="0" smtClean="0"/>
                        <a:t>Oslo</a:t>
                      </a:r>
                      <a:endParaRPr lang="en-GB" sz="900" noProof="0" dirty="0"/>
                    </a:p>
                  </a:txBody>
                  <a:tcPr marL="36000" marR="36000" marT="0" marB="0" anchor="ctr">
                    <a:lnL cap="flat">
                      <a:noFill/>
                    </a:lnL>
                    <a:lnR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57</a:t>
                      </a:r>
                      <a:endParaRPr lang="en-GB" sz="900" dirty="0"/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4800">
                <a:tc>
                  <a:txBody>
                    <a:bodyPr/>
                    <a:lstStyle/>
                    <a:p>
                      <a:pPr marL="0" marR="1397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Copenhagen</a:t>
                      </a:r>
                      <a:endParaRPr lang="en-GB" sz="9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cap="flat">
                      <a:noFill/>
                    </a:lnL>
                    <a:lnR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97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60</a:t>
                      </a:r>
                      <a:endParaRPr lang="en-GB" sz="9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4800">
                <a:tc>
                  <a:txBody>
                    <a:bodyPr/>
                    <a:lstStyle/>
                    <a:p>
                      <a:pPr marL="0" marR="1397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Jersey</a:t>
                      </a:r>
                      <a:endParaRPr lang="en-GB" sz="9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cap="flat">
                      <a:noFill/>
                    </a:lnL>
                    <a:lnR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97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AT" sz="9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62</a:t>
                      </a:r>
                      <a:endParaRPr lang="de-AT" sz="9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4800">
                <a:tc>
                  <a:txBody>
                    <a:bodyPr/>
                    <a:lstStyle/>
                    <a:p>
                      <a:pPr marL="0" marR="1397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Prague</a:t>
                      </a:r>
                      <a:endParaRPr lang="en-GB" sz="9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cap="flat">
                      <a:noFill/>
                    </a:lnL>
                    <a:lnR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97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63</a:t>
                      </a:r>
                      <a:endParaRPr lang="en-GB" sz="9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4800">
                <a:tc>
                  <a:txBody>
                    <a:bodyPr/>
                    <a:lstStyle/>
                    <a:p>
                      <a:pPr marR="139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Isle</a:t>
                      </a:r>
                      <a:r>
                        <a:rPr lang="en-GB" sz="900" baseline="0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of Man</a:t>
                      </a:r>
                      <a:endParaRPr lang="en-GB" sz="900" noProof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cap="flat">
                      <a:noFill/>
                    </a:lnL>
                    <a:lnR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64</a:t>
                      </a:r>
                      <a:endParaRPr lang="en-GB" sz="9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4800">
                <a:tc>
                  <a:txBody>
                    <a:bodyPr/>
                    <a:lstStyle/>
                    <a:p>
                      <a:pPr marR="139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Edinburgh</a:t>
                      </a:r>
                      <a:endParaRPr lang="en-GB" sz="900" noProof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cap="flat">
                      <a:noFill/>
                    </a:lnL>
                    <a:lnR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65</a:t>
                      </a:r>
                      <a:endParaRPr lang="en-GB" sz="9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4800">
                <a:tc>
                  <a:txBody>
                    <a:bodyPr/>
                    <a:lstStyle/>
                    <a:p>
                      <a:pPr marL="0" marR="1397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Guernsey</a:t>
                      </a:r>
                      <a:endParaRPr lang="en-GB" sz="9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cap="flat">
                      <a:noFill/>
                    </a:lnL>
                    <a:lnR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97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67</a:t>
                      </a:r>
                      <a:endParaRPr lang="en-GB" sz="9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4800">
                <a:tc>
                  <a:txBody>
                    <a:bodyPr/>
                    <a:lstStyle/>
                    <a:p>
                      <a:pPr marL="0" marR="1397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Warsaw</a:t>
                      </a:r>
                      <a:endParaRPr lang="en-GB" sz="9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cap="flat">
                      <a:noFill/>
                    </a:lnL>
                    <a:lnR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97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68</a:t>
                      </a:r>
                      <a:endParaRPr lang="en-GB" sz="9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4800">
                <a:tc>
                  <a:txBody>
                    <a:bodyPr/>
                    <a:lstStyle/>
                    <a:p>
                      <a:pPr marR="139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Dublin</a:t>
                      </a:r>
                      <a:endParaRPr lang="en-GB" sz="9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cap="flat">
                      <a:noFill/>
                    </a:lnL>
                    <a:lnR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70</a:t>
                      </a:r>
                      <a:endParaRPr lang="en-GB" sz="9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50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755650" y="6475413"/>
            <a:ext cx="431800" cy="3048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  </a:t>
            </a:r>
            <a:endParaRPr lang="de-DE" dirty="0"/>
          </a:p>
        </p:txBody>
      </p:sp>
      <p:sp>
        <p:nvSpPr>
          <p:cNvPr id="3183" name="Text Box 54"/>
          <p:cNvSpPr txBox="1">
            <a:spLocks noChangeArrowheads="1"/>
          </p:cNvSpPr>
          <p:nvPr/>
        </p:nvSpPr>
        <p:spPr bwMode="auto">
          <a:xfrm>
            <a:off x="692150" y="6021388"/>
            <a:ext cx="31591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e-AT" sz="900" dirty="0" smtClean="0"/>
              <a:t>Source: </a:t>
            </a:r>
            <a:r>
              <a:rPr lang="en-US" sz="900" dirty="0"/>
              <a:t>Z/Yen Group / City of London – </a:t>
            </a:r>
            <a:r>
              <a:rPr lang="en-US" sz="900" dirty="0" smtClean="0"/>
              <a:t>September 2014</a:t>
            </a:r>
            <a:endParaRPr lang="en-US" sz="900" dirty="0"/>
          </a:p>
        </p:txBody>
      </p:sp>
      <p:sp>
        <p:nvSpPr>
          <p:cNvPr id="3" name="Rechteck 2"/>
          <p:cNvSpPr/>
          <p:nvPr/>
        </p:nvSpPr>
        <p:spPr>
          <a:xfrm>
            <a:off x="4716016" y="2348880"/>
            <a:ext cx="4158208" cy="3084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lvl="1" indent="-350838" eaLnBrk="1" hangingPunct="1">
              <a:lnSpc>
                <a:spcPct val="115000"/>
              </a:lnSpc>
              <a:spcBef>
                <a:spcPct val="25000"/>
              </a:spcBef>
              <a:buClr>
                <a:schemeClr val="accent1"/>
              </a:buClr>
              <a:buFont typeface="Wingdings" charset="0"/>
              <a:buChar char="n"/>
            </a:pPr>
            <a:r>
              <a:rPr lang="en-GB" sz="1600" dirty="0">
                <a:latin typeface="+mn-lt"/>
                <a:ea typeface="+mn-ea"/>
              </a:rPr>
              <a:t>Vienna currently ranks 30th out of 80 worldwide financial centres</a:t>
            </a:r>
          </a:p>
          <a:p>
            <a:pPr marL="352425" lvl="1" indent="-350838" eaLnBrk="1" hangingPunct="1">
              <a:lnSpc>
                <a:spcPct val="115000"/>
              </a:lnSpc>
              <a:spcBef>
                <a:spcPct val="25000"/>
              </a:spcBef>
              <a:buClr>
                <a:schemeClr val="accent1"/>
              </a:buClr>
              <a:buFont typeface="Wingdings" charset="0"/>
              <a:buChar char="n"/>
            </a:pPr>
            <a:r>
              <a:rPr lang="en-GB" sz="1600" dirty="0">
                <a:latin typeface="+mn-lt"/>
                <a:ea typeface="+mn-ea"/>
              </a:rPr>
              <a:t>Within Europe Vienna even ranks number 7 out of 35 financial centres</a:t>
            </a:r>
          </a:p>
          <a:p>
            <a:pPr marL="352425" lvl="1" indent="-350838" eaLnBrk="1" hangingPunct="1">
              <a:lnSpc>
                <a:spcPct val="115000"/>
              </a:lnSpc>
              <a:spcBef>
                <a:spcPct val="25000"/>
              </a:spcBef>
              <a:buClr>
                <a:schemeClr val="accent1"/>
              </a:buClr>
              <a:buFont typeface="Wingdings" charset="0"/>
              <a:buChar char="n"/>
            </a:pPr>
            <a:r>
              <a:rPr lang="en-GB" sz="1600" dirty="0">
                <a:latin typeface="+mn-lt"/>
                <a:ea typeface="+mn-ea"/>
              </a:rPr>
              <a:t>This reflects the stable economic environment in Austria</a:t>
            </a:r>
          </a:p>
          <a:p>
            <a:pPr marL="352425" lvl="1" indent="-350838" eaLnBrk="1" hangingPunct="1">
              <a:lnSpc>
                <a:spcPct val="115000"/>
              </a:lnSpc>
              <a:spcBef>
                <a:spcPct val="25000"/>
              </a:spcBef>
              <a:buClr>
                <a:schemeClr val="accent1"/>
              </a:buClr>
              <a:buFont typeface="Wingdings" charset="0"/>
              <a:buChar char="n"/>
            </a:pPr>
            <a:r>
              <a:rPr lang="en-GB" sz="1600" dirty="0">
                <a:latin typeface="+mn-lt"/>
                <a:ea typeface="+mn-ea"/>
              </a:rPr>
              <a:t>The financial market of Vienna has an established position as a regional player and is ahead of cities like Paris, Munich, Milano, Brussels and Warsaw</a:t>
            </a:r>
          </a:p>
        </p:txBody>
      </p:sp>
    </p:spTree>
    <p:extLst>
      <p:ext uri="{BB962C8B-B14F-4D97-AF65-F5344CB8AC3E}">
        <p14:creationId xmlns:p14="http://schemas.microsoft.com/office/powerpoint/2010/main" val="413294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701856" y="5971032"/>
            <a:ext cx="2089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e-AT" sz="900" dirty="0" smtClean="0"/>
              <a:t>Dezember 2014</a:t>
            </a:r>
            <a:r>
              <a:rPr lang="de-AT" sz="900" dirty="0"/>
              <a:t/>
            </a:r>
            <a:br>
              <a:rPr lang="de-AT" sz="900" dirty="0"/>
            </a:br>
            <a:r>
              <a:rPr lang="de-AT" sz="900" dirty="0"/>
              <a:t>Source: Wiener Börse AG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Corporate Bonds – </a:t>
            </a:r>
            <a:br>
              <a:rPr lang="en-US" dirty="0" smtClean="0"/>
            </a:br>
            <a:r>
              <a:rPr lang="en-US" dirty="0" smtClean="0"/>
              <a:t>Boom at the Vienna Stock Exchange</a:t>
            </a:r>
            <a:endParaRPr lang="de-AT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755650" y="6475413"/>
            <a:ext cx="4318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 smtClean="0"/>
              <a:t>  </a:t>
            </a:r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79" y="1317580"/>
            <a:ext cx="6491509" cy="4466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36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8610600" cy="1066800"/>
          </a:xfrm>
        </p:spPr>
        <p:txBody>
          <a:bodyPr/>
          <a:lstStyle/>
          <a:p>
            <a:pPr eaLnBrk="1" hangingPunct="1"/>
            <a:r>
              <a:rPr lang="de-DE" altLang="de-DE" smtClean="0"/>
              <a:t>ABA-Invest in Austria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132138" y="2060575"/>
            <a:ext cx="619283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66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266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266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266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266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400" dirty="0" err="1">
                <a:solidFill>
                  <a:schemeClr val="folHlink"/>
                </a:solidFill>
              </a:rPr>
              <a:t>Opportunities</a:t>
            </a:r>
            <a:r>
              <a:rPr lang="de-DE" altLang="de-DE" sz="2400" dirty="0">
                <a:solidFill>
                  <a:schemeClr val="folHlink"/>
                </a:solidFill>
              </a:rPr>
              <a:t> </a:t>
            </a:r>
            <a:r>
              <a:rPr lang="de-DE" altLang="de-DE" sz="2400" dirty="0" err="1">
                <a:solidFill>
                  <a:schemeClr val="folHlink"/>
                </a:solidFill>
              </a:rPr>
              <a:t>are</a:t>
            </a:r>
            <a:r>
              <a:rPr lang="de-DE" altLang="de-DE" sz="2400" dirty="0">
                <a:solidFill>
                  <a:schemeClr val="folHlink"/>
                </a:solidFill>
              </a:rPr>
              <a:t> </a:t>
            </a:r>
            <a:r>
              <a:rPr lang="de-DE" altLang="de-DE" sz="2400" dirty="0" err="1">
                <a:solidFill>
                  <a:schemeClr val="folHlink"/>
                </a:solidFill>
              </a:rPr>
              <a:t>our</a:t>
            </a:r>
            <a:r>
              <a:rPr lang="de-DE" altLang="de-DE" sz="2400" dirty="0">
                <a:solidFill>
                  <a:schemeClr val="folHlink"/>
                </a:solidFill>
              </a:rPr>
              <a:t> </a:t>
            </a:r>
            <a:r>
              <a:rPr lang="de-DE" altLang="de-DE" sz="2400" dirty="0" err="1">
                <a:solidFill>
                  <a:schemeClr val="folHlink"/>
                </a:solidFill>
              </a:rPr>
              <a:t>business</a:t>
            </a:r>
            <a:endParaRPr lang="de-DE" altLang="de-DE" sz="2400" dirty="0"/>
          </a:p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§"/>
            </a:pPr>
            <a:endParaRPr lang="de-DE" altLang="de-DE" sz="2400" dirty="0"/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de-DE" altLang="de-DE" sz="2400" dirty="0"/>
              <a:t> Advisory </a:t>
            </a:r>
            <a:r>
              <a:rPr lang="de-DE" altLang="de-DE" sz="2400" dirty="0" err="1"/>
              <a:t>services</a:t>
            </a:r>
            <a:r>
              <a:rPr lang="de-DE" altLang="de-DE" sz="2400" dirty="0"/>
              <a:t> </a:t>
            </a:r>
            <a:r>
              <a:rPr lang="de-DE" altLang="de-DE" sz="2400" dirty="0" err="1"/>
              <a:t>for</a:t>
            </a:r>
            <a:r>
              <a:rPr lang="de-DE" altLang="de-DE" sz="2400" dirty="0"/>
              <a:t> international 	</a:t>
            </a:r>
            <a:r>
              <a:rPr lang="de-DE" altLang="de-DE" sz="2400" dirty="0" err="1"/>
              <a:t>investors</a:t>
            </a:r>
            <a:endParaRPr lang="de-DE" altLang="de-DE" sz="2400" dirty="0"/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de-DE" altLang="de-DE" sz="2400" dirty="0"/>
              <a:t> </a:t>
            </a:r>
            <a:r>
              <a:rPr lang="de-DE" altLang="de-DE" sz="2400" dirty="0" err="1"/>
              <a:t>Owned</a:t>
            </a:r>
            <a:r>
              <a:rPr lang="de-DE" altLang="de-DE" sz="2400" dirty="0"/>
              <a:t> </a:t>
            </a:r>
            <a:r>
              <a:rPr lang="de-DE" altLang="de-DE" sz="2400" dirty="0" err="1"/>
              <a:t>by</a:t>
            </a:r>
            <a:r>
              <a:rPr lang="de-DE" altLang="de-DE" sz="2400" dirty="0"/>
              <a:t> the </a:t>
            </a:r>
            <a:r>
              <a:rPr lang="de-DE" altLang="de-DE" sz="2400" dirty="0" err="1"/>
              <a:t>Republic</a:t>
            </a:r>
            <a:r>
              <a:rPr lang="de-DE" altLang="de-DE" sz="2400" dirty="0"/>
              <a:t> </a:t>
            </a:r>
            <a:r>
              <a:rPr lang="de-DE" altLang="de-DE" sz="2400" dirty="0" err="1"/>
              <a:t>of</a:t>
            </a:r>
            <a:r>
              <a:rPr lang="de-DE" altLang="de-DE" sz="2400" dirty="0"/>
              <a:t> Austria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de-DE" altLang="de-DE" sz="2400" dirty="0"/>
              <a:t> </a:t>
            </a:r>
            <a:r>
              <a:rPr lang="de-DE" altLang="de-DE" sz="2400" dirty="0" smtClean="0"/>
              <a:t>25 </a:t>
            </a:r>
            <a:r>
              <a:rPr lang="de-DE" altLang="de-DE" sz="2400" dirty="0"/>
              <a:t>expert staff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de-DE" altLang="de-DE" sz="2400" dirty="0"/>
              <a:t> International </a:t>
            </a:r>
            <a:r>
              <a:rPr lang="de-DE" altLang="de-DE" sz="2400" dirty="0" smtClean="0"/>
              <a:t>&amp; national </a:t>
            </a:r>
            <a:r>
              <a:rPr lang="de-DE" altLang="de-DE" sz="2400" dirty="0" err="1" smtClean="0"/>
              <a:t>networks</a:t>
            </a:r>
            <a:endParaRPr lang="de-DE" altLang="de-DE" sz="2400" dirty="0"/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de-DE" altLang="de-DE" sz="2400" dirty="0"/>
              <a:t> Offices </a:t>
            </a:r>
            <a:r>
              <a:rPr lang="de-DE" altLang="de-DE" sz="2400" dirty="0" smtClean="0"/>
              <a:t>in Tokyo &amp; </a:t>
            </a:r>
            <a:r>
              <a:rPr lang="de-DE" altLang="de-DE" sz="2400" dirty="0"/>
              <a:t>Shanghai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§"/>
            </a:pPr>
            <a:endParaRPr lang="de-DE" altLang="de-DE" sz="2400" dirty="0"/>
          </a:p>
        </p:txBody>
      </p:sp>
      <p:pic>
        <p:nvPicPr>
          <p:cNvPr id="3174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89138"/>
            <a:ext cx="3059113" cy="4535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08050"/>
            <a:ext cx="8610600" cy="1066800"/>
          </a:xfrm>
        </p:spPr>
        <p:txBody>
          <a:bodyPr/>
          <a:lstStyle/>
          <a:p>
            <a:pPr eaLnBrk="1" hangingPunct="1"/>
            <a:r>
              <a:rPr lang="de-DE" altLang="de-DE" smtClean="0"/>
              <a:t>ABA-Invest in Austria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987675" y="1844675"/>
            <a:ext cx="6624638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17421" tIns="317500" rIns="127000" bIns="126969"/>
          <a:lstStyle>
            <a:lvl1pPr defTabSz="7112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tabLst>
                <a:tab pos="225425" algn="l"/>
                <a:tab pos="612775" algn="l"/>
                <a:tab pos="993775" algn="l"/>
                <a:tab pos="1374775" algn="l"/>
              </a:tabLs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defTabSz="71120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225425" algn="l"/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defTabSz="71120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225425" algn="l"/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defTabSz="71120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225425" algn="l"/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defTabSz="71120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225425" algn="l"/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defTabSz="7112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25425" algn="l"/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defTabSz="7112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25425" algn="l"/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defTabSz="7112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25425" algn="l"/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defTabSz="7112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25425" algn="l"/>
                <a:tab pos="612775" algn="l"/>
                <a:tab pos="993775" algn="l"/>
                <a:tab pos="1374775" algn="l"/>
              </a:tabLst>
              <a:defRPr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800" dirty="0" err="1">
                <a:solidFill>
                  <a:schemeClr val="tx1"/>
                </a:solidFill>
              </a:rPr>
              <a:t>Your</a:t>
            </a:r>
            <a:r>
              <a:rPr lang="de-DE" altLang="de-DE" sz="1800" dirty="0">
                <a:solidFill>
                  <a:schemeClr val="tx1"/>
                </a:solidFill>
              </a:rPr>
              <a:t> </a:t>
            </a:r>
            <a:r>
              <a:rPr lang="de-DE" altLang="de-DE" sz="1800" dirty="0" err="1">
                <a:solidFill>
                  <a:schemeClr val="tx1"/>
                </a:solidFill>
              </a:rPr>
              <a:t>contact</a:t>
            </a:r>
            <a:r>
              <a:rPr lang="de-DE" altLang="de-DE" sz="1800" dirty="0">
                <a:solidFill>
                  <a:schemeClr val="tx1"/>
                </a:solidFill>
              </a:rPr>
              <a:t> in Vienna:</a:t>
            </a:r>
          </a:p>
          <a:p>
            <a:endParaRPr lang="de-DE" altLang="de-DE" sz="1800" dirty="0">
              <a:solidFill>
                <a:schemeClr val="tx1"/>
              </a:solidFill>
            </a:endParaRPr>
          </a:p>
          <a:p>
            <a:r>
              <a:rPr lang="de-DE" altLang="de-DE" sz="2000" b="0" dirty="0" smtClean="0">
                <a:solidFill>
                  <a:schemeClr val="tx1"/>
                </a:solidFill>
              </a:rPr>
              <a:t>Peter </a:t>
            </a:r>
            <a:r>
              <a:rPr lang="de-DE" altLang="de-DE" sz="2000" b="0" dirty="0" err="1">
                <a:solidFill>
                  <a:schemeClr val="tx1"/>
                </a:solidFill>
              </a:rPr>
              <a:t>Ch</a:t>
            </a:r>
            <a:r>
              <a:rPr lang="de-DE" altLang="de-DE" sz="2000" b="0" dirty="0">
                <a:solidFill>
                  <a:schemeClr val="tx1"/>
                </a:solidFill>
              </a:rPr>
              <a:t>. Löschl</a:t>
            </a:r>
          </a:p>
          <a:p>
            <a:r>
              <a:rPr lang="de-AT" altLang="de-DE" sz="2000" b="0" dirty="0">
                <a:solidFill>
                  <a:schemeClr val="tx1"/>
                </a:solidFill>
              </a:rPr>
              <a:t>Tel.: +43 1 588 58 52</a:t>
            </a:r>
            <a:endParaRPr lang="de-DE" altLang="de-DE" sz="2000" b="0" dirty="0">
              <a:solidFill>
                <a:schemeClr val="tx1"/>
              </a:solidFill>
            </a:endParaRPr>
          </a:p>
          <a:p>
            <a:r>
              <a:rPr lang="de-DE" altLang="de-DE" sz="2000" b="0" dirty="0">
                <a:solidFill>
                  <a:schemeClr val="tx1"/>
                </a:solidFill>
              </a:rPr>
              <a:t>E-Mail: </a:t>
            </a:r>
            <a:r>
              <a:rPr lang="de-DE" altLang="de-DE" sz="2000" b="0" dirty="0" smtClean="0">
                <a:solidFill>
                  <a:schemeClr val="tx2"/>
                </a:solidFill>
              </a:rPr>
              <a:t>office-cee@aba.gv.at</a:t>
            </a:r>
            <a:endParaRPr lang="de-DE" altLang="de-DE" sz="2000" b="0" dirty="0">
              <a:solidFill>
                <a:schemeClr val="tx2"/>
              </a:solidFill>
            </a:endParaRPr>
          </a:p>
          <a:p>
            <a:r>
              <a:rPr lang="de-DE" altLang="de-DE" sz="2000" dirty="0">
                <a:solidFill>
                  <a:srgbClr val="FF0000"/>
                </a:solidFill>
              </a:rPr>
              <a:t>www.investinaustria.at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endParaRPr lang="de-AT" altLang="de-DE" sz="20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Clr>
                <a:schemeClr val="bg1"/>
              </a:buClr>
            </a:pPr>
            <a:endParaRPr lang="de-DE" altLang="de-DE" sz="1200" dirty="0">
              <a:solidFill>
                <a:srgbClr val="FF0000"/>
              </a:solidFill>
            </a:endParaRPr>
          </a:p>
        </p:txBody>
      </p:sp>
      <p:pic>
        <p:nvPicPr>
          <p:cNvPr id="32772" name="Picture 4" descr="b1_nachbar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89138"/>
            <a:ext cx="3059113" cy="4535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3" name="Picture 6" descr="Dr. René Sieg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060575"/>
            <a:ext cx="14732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36910" y="6622976"/>
            <a:ext cx="28622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dirty="0"/>
              <a:t>Source: </a:t>
            </a:r>
            <a:r>
              <a:rPr lang="de-DE" altLang="de-DE" sz="1000" dirty="0" err="1" smtClean="0"/>
              <a:t>Eurostat</a:t>
            </a:r>
            <a:r>
              <a:rPr lang="de-DE" altLang="de-DE" sz="1000" dirty="0" smtClean="0"/>
              <a:t>, </a:t>
            </a:r>
            <a:r>
              <a:rPr lang="de-DE" altLang="de-DE" sz="1000" dirty="0" err="1" smtClean="0"/>
              <a:t>Statistics</a:t>
            </a:r>
            <a:r>
              <a:rPr lang="de-DE" altLang="de-DE" sz="1000" dirty="0" smtClean="0"/>
              <a:t> Austria</a:t>
            </a:r>
            <a:endParaRPr lang="de-DE" altLang="de-DE" sz="1000" dirty="0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7938" y="1124744"/>
            <a:ext cx="8884542" cy="71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34000" tIns="0" rIns="234000" bIns="216000" anchor="ctr"/>
          <a:lstStyle/>
          <a:p>
            <a:pPr eaLnBrk="1" hangingPunct="1">
              <a:defRPr/>
            </a:pPr>
            <a:r>
              <a:rPr lang="de-DE" sz="3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j-ea"/>
                <a:cs typeface="Arial"/>
              </a:rPr>
              <a:t>Facts </a:t>
            </a:r>
            <a:r>
              <a:rPr lang="de-DE" sz="34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j-ea"/>
                <a:cs typeface="Arial"/>
              </a:rPr>
              <a:t>about</a:t>
            </a:r>
            <a:r>
              <a:rPr lang="de-DE" sz="3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j-ea"/>
                <a:cs typeface="Arial"/>
              </a:rPr>
              <a:t> Austria: Economy in 2013</a:t>
            </a:r>
          </a:p>
        </p:txBody>
      </p:sp>
      <p:pic>
        <p:nvPicPr>
          <p:cNvPr id="6151" name="Picture 3" descr="npo000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52" y="1988840"/>
            <a:ext cx="9145588" cy="463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207899"/>
              </p:ext>
            </p:extLst>
          </p:nvPr>
        </p:nvGraphicFramePr>
        <p:xfrm>
          <a:off x="6243836" y="2060847"/>
          <a:ext cx="2895600" cy="46287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68100"/>
                <a:gridCol w="1327500"/>
              </a:tblGrid>
              <a:tr h="319723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Population</a:t>
                      </a:r>
                      <a:endParaRPr lang="en-US" sz="1400" dirty="0"/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aseline="0" dirty="0" smtClean="0"/>
                        <a:t>8.4 mio</a:t>
                      </a:r>
                      <a:endParaRPr lang="en-US" sz="1400" dirty="0"/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9723">
                <a:tc>
                  <a:txBody>
                    <a:bodyPr/>
                    <a:lstStyle/>
                    <a:p>
                      <a:r>
                        <a:rPr lang="de-DE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GDP growth</a:t>
                      </a:r>
                      <a:endParaRPr lang="en-US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solidFill>
                            <a:schemeClr val="bg1"/>
                          </a:solidFill>
                        </a:rPr>
                        <a:t>+ 0.6 %</a:t>
                      </a:r>
                      <a:endParaRPr lang="en-US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3529">
                <a:tc>
                  <a:txBody>
                    <a:bodyPr/>
                    <a:lstStyle/>
                    <a:p>
                      <a:r>
                        <a:rPr lang="de-DE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GDP/capita</a:t>
                      </a:r>
                      <a:endParaRPr lang="en-US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€ </a:t>
                      </a:r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33,660</a:t>
                      </a:r>
                    </a:p>
                    <a:p>
                      <a:endParaRPr lang="de-DE" sz="1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9723">
                <a:tc>
                  <a:txBody>
                    <a:bodyPr/>
                    <a:lstStyle/>
                    <a:p>
                      <a:r>
                        <a:rPr lang="de-DE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Inflation</a:t>
                      </a:r>
                      <a:endParaRPr lang="en-US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solidFill>
                            <a:schemeClr val="bg1"/>
                          </a:solidFill>
                        </a:rPr>
                        <a:t>2.1 %</a:t>
                      </a:r>
                      <a:endParaRPr lang="en-US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9723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Public Debt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74% of</a:t>
                      </a:r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GDP</a:t>
                      </a:r>
                      <a:endParaRPr lang="en-US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352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Government Deficit</a:t>
                      </a:r>
                      <a:endParaRPr lang="en-US" sz="1400" b="0" i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- 2.5%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9723">
                <a:tc>
                  <a:txBody>
                    <a:bodyPr/>
                    <a:lstStyle/>
                    <a:p>
                      <a:r>
                        <a:rPr lang="en-US" sz="1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Unemployment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5.1%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3529">
                <a:tc>
                  <a:txBody>
                    <a:bodyPr/>
                    <a:lstStyle/>
                    <a:p>
                      <a:r>
                        <a:rPr lang="en-US" sz="1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Trade balance</a:t>
                      </a:r>
                    </a:p>
                    <a:p>
                      <a:r>
                        <a:rPr lang="en-US" sz="1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Capital balance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+ 5.5 bn.</a:t>
                      </a:r>
                    </a:p>
                    <a:p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- 5.0 bn.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7334">
                <a:tc>
                  <a:txBody>
                    <a:bodyPr/>
                    <a:lstStyle/>
                    <a:p>
                      <a:r>
                        <a:rPr lang="en-US" sz="1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GDP</a:t>
                      </a:r>
                      <a:r>
                        <a:rPr lang="en-US" sz="1400" b="1" i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Industry</a:t>
                      </a:r>
                    </a:p>
                    <a:p>
                      <a:r>
                        <a:rPr lang="en-US" sz="1400" b="1" i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GDP Services</a:t>
                      </a:r>
                    </a:p>
                    <a:p>
                      <a:r>
                        <a:rPr lang="en-US" sz="1400" b="1" i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GDP Agriculture</a:t>
                      </a:r>
                      <a:endParaRPr lang="en-US" sz="1400" b="1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28.2 %</a:t>
                      </a:r>
                    </a:p>
                    <a:p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68.8</a:t>
                      </a:r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</a:p>
                    <a:p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1.4 %</a:t>
                      </a:r>
                      <a:endParaRPr lang="en-US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2239">
                <a:tc>
                  <a:txBody>
                    <a:bodyPr/>
                    <a:lstStyle/>
                    <a:p>
                      <a:r>
                        <a:rPr lang="en-US" sz="1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Russian</a:t>
                      </a:r>
                      <a:r>
                        <a:rPr lang="en-US" sz="1400" b="0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invest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10,4bn €</a:t>
                      </a:r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(stock 2013)</a:t>
                      </a:r>
                      <a:endParaRPr lang="en-US" sz="1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73" name="TextBox 14"/>
          <p:cNvSpPr txBox="1">
            <a:spLocks noChangeArrowheads="1"/>
          </p:cNvSpPr>
          <p:nvPr/>
        </p:nvSpPr>
        <p:spPr bwMode="auto">
          <a:xfrm>
            <a:off x="143992" y="5661247"/>
            <a:ext cx="5688012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altLang="de-DE" sz="1200" b="1" dirty="0" smtClean="0">
                <a:solidFill>
                  <a:srgbClr val="FF0000"/>
                </a:solidFill>
              </a:rPr>
              <a:t>…#2 </a:t>
            </a:r>
            <a:r>
              <a:rPr lang="de-DE" altLang="de-DE" sz="1200" b="1" dirty="0">
                <a:solidFill>
                  <a:srgbClr val="FF0000"/>
                </a:solidFill>
              </a:rPr>
              <a:t>in the EU in </a:t>
            </a:r>
            <a:r>
              <a:rPr lang="de-DE" altLang="de-DE" sz="1200" b="1" dirty="0" smtClean="0">
                <a:solidFill>
                  <a:srgbClr val="FF0000"/>
                </a:solidFill>
              </a:rPr>
              <a:t>2013 </a:t>
            </a:r>
            <a:r>
              <a:rPr lang="de-DE" altLang="de-DE" sz="1200" b="1" dirty="0" err="1" smtClean="0">
                <a:solidFill>
                  <a:srgbClr val="FF0000"/>
                </a:solidFill>
              </a:rPr>
              <a:t>with</a:t>
            </a:r>
            <a:r>
              <a:rPr lang="de-DE" altLang="de-DE" sz="1200" b="1" dirty="0" smtClean="0">
                <a:solidFill>
                  <a:srgbClr val="FF0000"/>
                </a:solidFill>
              </a:rPr>
              <a:t> GDP/capita</a:t>
            </a:r>
            <a:endParaRPr lang="en-US" altLang="de-DE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65200" eaLnBrk="1" hangingPunct="1"/>
            <a:r>
              <a:rPr lang="de-DE" altLang="de-DE" smtClean="0"/>
              <a:t>Ideal Location in the Heart of Europe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989138"/>
            <a:ext cx="6156325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1989138"/>
            <a:ext cx="3059113" cy="385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6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altLang="de-DE" sz="2400"/>
              <a:t>Ideal access to CEE  and WE markets</a:t>
            </a:r>
          </a:p>
          <a:p>
            <a:pPr>
              <a:spcBef>
                <a:spcPct val="6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altLang="de-DE" sz="2400"/>
              <a:t>Excellent  infrastructure</a:t>
            </a:r>
          </a:p>
          <a:p>
            <a:pPr>
              <a:spcBef>
                <a:spcPct val="6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altLang="de-DE" sz="2400"/>
              <a:t>Austrian services providers have extensive CEE know how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396413" cy="1989138"/>
          </a:xfrm>
        </p:spPr>
        <p:txBody>
          <a:bodyPr/>
          <a:lstStyle/>
          <a:p>
            <a:pPr eaLnBrk="1" hangingPunct="1"/>
            <a:r>
              <a:rPr lang="de-DE" smtClean="0"/>
              <a:t>Top Investor:</a:t>
            </a:r>
            <a:br>
              <a:rPr lang="de-DE" smtClean="0"/>
            </a:br>
            <a:r>
              <a:rPr lang="de-DE" smtClean="0"/>
              <a:t>Austrian FDI in CEE and SEE</a:t>
            </a:r>
          </a:p>
        </p:txBody>
      </p:sp>
      <p:sp>
        <p:nvSpPr>
          <p:cNvPr id="411653" name="Text Box 4"/>
          <p:cNvSpPr txBox="1">
            <a:spLocks noChangeArrowheads="1"/>
          </p:cNvSpPr>
          <p:nvPr/>
        </p:nvSpPr>
        <p:spPr bwMode="auto">
          <a:xfrm>
            <a:off x="3132138" y="6553200"/>
            <a:ext cx="5832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09" rIns="91418" bIns="45709"/>
          <a:lstStyle/>
          <a:p>
            <a:pPr eaLnBrk="0" hangingPunct="0">
              <a:spcBef>
                <a:spcPct val="50000"/>
              </a:spcBef>
            </a:pPr>
            <a:r>
              <a:rPr lang="de-DE" sz="1200" b="0" dirty="0"/>
              <a:t>Source: </a:t>
            </a:r>
            <a:r>
              <a:rPr lang="de-DE" sz="1200" b="0" dirty="0" smtClean="0"/>
              <a:t>WIIW (Vienna Institute </a:t>
            </a:r>
            <a:r>
              <a:rPr lang="de-DE" sz="1200" b="0" dirty="0" err="1" smtClean="0"/>
              <a:t>for</a:t>
            </a:r>
            <a:r>
              <a:rPr lang="de-DE" sz="1200" b="0" dirty="0" smtClean="0"/>
              <a:t> International </a:t>
            </a:r>
            <a:r>
              <a:rPr lang="de-DE" sz="1200" b="0" dirty="0" err="1" smtClean="0"/>
              <a:t>Economic</a:t>
            </a:r>
            <a:r>
              <a:rPr lang="de-DE" sz="1200" b="0" dirty="0" smtClean="0"/>
              <a:t> Studies) 2014</a:t>
            </a:r>
            <a:endParaRPr lang="de-DE" sz="1200" b="0" dirty="0"/>
          </a:p>
        </p:txBody>
      </p:sp>
      <p:sp>
        <p:nvSpPr>
          <p:cNvPr id="411654" name="Rectangle 5"/>
          <p:cNvSpPr>
            <a:spLocks noChangeArrowheads="1"/>
          </p:cNvSpPr>
          <p:nvPr/>
        </p:nvSpPr>
        <p:spPr bwMode="auto">
          <a:xfrm>
            <a:off x="2843213" y="1700213"/>
            <a:ext cx="63007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17421" tIns="228600" rIns="190500" bIns="0"/>
          <a:lstStyle/>
          <a:p>
            <a:pPr defTabSz="7112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tabLst>
                <a:tab pos="612775" algn="l"/>
                <a:tab pos="993775" algn="l"/>
                <a:tab pos="1374775" algn="l"/>
              </a:tabLst>
            </a:pPr>
            <a:r>
              <a:rPr lang="de-DE" sz="1600" b="0" dirty="0" err="1"/>
              <a:t>Percentage</a:t>
            </a:r>
            <a:r>
              <a:rPr lang="de-DE" sz="1600" b="0" dirty="0"/>
              <a:t> </a:t>
            </a:r>
            <a:r>
              <a:rPr lang="de-DE" sz="1600" b="0" dirty="0" err="1"/>
              <a:t>of</a:t>
            </a:r>
            <a:r>
              <a:rPr lang="de-DE" sz="1600" b="0" dirty="0"/>
              <a:t> total </a:t>
            </a:r>
            <a:r>
              <a:rPr lang="de-DE" sz="1600" b="0" dirty="0" err="1"/>
              <a:t>investment</a:t>
            </a:r>
            <a:r>
              <a:rPr lang="de-DE" sz="1600" b="0" dirty="0"/>
              <a:t> in </a:t>
            </a:r>
            <a:r>
              <a:rPr lang="de-DE" sz="1600" b="0" dirty="0" err="1"/>
              <a:t>resprective</a:t>
            </a:r>
            <a:r>
              <a:rPr lang="de-DE" sz="1600" b="0" dirty="0"/>
              <a:t> </a:t>
            </a:r>
            <a:r>
              <a:rPr lang="de-DE" sz="1600" b="0" dirty="0" err="1"/>
              <a:t>country</a:t>
            </a:r>
            <a:r>
              <a:rPr lang="de-DE" sz="1600" b="0" dirty="0"/>
              <a:t> </a:t>
            </a:r>
            <a:r>
              <a:rPr lang="de-DE" sz="1600" b="0" dirty="0" err="1"/>
              <a:t>and</a:t>
            </a:r>
            <a:r>
              <a:rPr lang="de-DE" sz="1600" b="0" dirty="0"/>
              <a:t> </a:t>
            </a:r>
            <a:r>
              <a:rPr lang="de-DE" sz="1600" b="0" dirty="0" err="1"/>
              <a:t>Austria‘s</a:t>
            </a:r>
            <a:r>
              <a:rPr lang="de-DE" sz="1600" b="0" dirty="0"/>
              <a:t> rank </a:t>
            </a:r>
            <a:r>
              <a:rPr lang="de-DE" sz="1600" b="0" dirty="0" err="1"/>
              <a:t>as</a:t>
            </a:r>
            <a:r>
              <a:rPr lang="de-DE" sz="1600" b="0" dirty="0"/>
              <a:t> an </a:t>
            </a:r>
            <a:r>
              <a:rPr lang="de-DE" sz="1600" b="0" dirty="0" err="1"/>
              <a:t>investor</a:t>
            </a:r>
            <a:r>
              <a:rPr lang="de-DE" sz="1600" b="0" dirty="0"/>
              <a:t>, </a:t>
            </a:r>
            <a:r>
              <a:rPr lang="de-DE" sz="1600" b="0" dirty="0" smtClean="0"/>
              <a:t>2013</a:t>
            </a:r>
            <a:endParaRPr lang="de-DE" sz="1600" b="0" dirty="0"/>
          </a:p>
        </p:txBody>
      </p:sp>
      <p:pic>
        <p:nvPicPr>
          <p:cNvPr id="411655" name="Picture 3" descr="b1_nachbar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89138"/>
            <a:ext cx="3032125" cy="458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k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34695480"/>
              </p:ext>
            </p:extLst>
          </p:nvPr>
        </p:nvGraphicFramePr>
        <p:xfrm>
          <a:off x="3144838" y="2492375"/>
          <a:ext cx="6107682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6" name="Diagramm" r:id="rId5" imgW="5791110" imgH="3676590" progId="MSGraph.Chart.8">
                  <p:embed followColorScheme="full"/>
                </p:oleObj>
              </mc:Choice>
              <mc:Fallback>
                <p:oleObj name="Diagramm" r:id="rId5" imgW="5791110" imgH="3676590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4838" y="2492375"/>
                        <a:ext cx="6107682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1908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396413" cy="1989138"/>
          </a:xfrm>
        </p:spPr>
        <p:txBody>
          <a:bodyPr/>
          <a:lstStyle/>
          <a:p>
            <a:pPr eaLnBrk="1" hangingPunct="1"/>
            <a:r>
              <a:rPr lang="de-DE" dirty="0" smtClean="0"/>
              <a:t>Top Investor:</a:t>
            </a:r>
            <a:br>
              <a:rPr lang="de-DE" dirty="0" smtClean="0"/>
            </a:br>
            <a:r>
              <a:rPr lang="de-DE" dirty="0" err="1" smtClean="0"/>
              <a:t>Russian</a:t>
            </a:r>
            <a:r>
              <a:rPr lang="de-DE" dirty="0" smtClean="0"/>
              <a:t> FDI in Austria</a:t>
            </a:r>
          </a:p>
        </p:txBody>
      </p:sp>
      <p:sp>
        <p:nvSpPr>
          <p:cNvPr id="411653" name="Text Box 4"/>
          <p:cNvSpPr txBox="1">
            <a:spLocks noChangeArrowheads="1"/>
          </p:cNvSpPr>
          <p:nvPr/>
        </p:nvSpPr>
        <p:spPr bwMode="auto">
          <a:xfrm>
            <a:off x="3132138" y="6553200"/>
            <a:ext cx="5832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09" rIns="91418" bIns="45709"/>
          <a:lstStyle/>
          <a:p>
            <a:pPr eaLnBrk="0" hangingPunct="0">
              <a:spcBef>
                <a:spcPct val="50000"/>
              </a:spcBef>
            </a:pPr>
            <a:r>
              <a:rPr lang="de-DE" sz="1200" b="0" dirty="0"/>
              <a:t>Source: </a:t>
            </a:r>
            <a:r>
              <a:rPr lang="de-DE" sz="1200" b="0" dirty="0" smtClean="0"/>
              <a:t>Austrian Nationalbank 2014</a:t>
            </a:r>
            <a:endParaRPr lang="de-DE" sz="1200" b="0" dirty="0"/>
          </a:p>
        </p:txBody>
      </p:sp>
      <p:sp>
        <p:nvSpPr>
          <p:cNvPr id="411654" name="Rectangle 5"/>
          <p:cNvSpPr>
            <a:spLocks noChangeArrowheads="1"/>
          </p:cNvSpPr>
          <p:nvPr/>
        </p:nvSpPr>
        <p:spPr bwMode="auto">
          <a:xfrm>
            <a:off x="2843213" y="1700213"/>
            <a:ext cx="63007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17421" tIns="228600" rIns="190500" bIns="0"/>
          <a:lstStyle/>
          <a:p>
            <a:pPr defTabSz="7112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tabLst>
                <a:tab pos="612775" algn="l"/>
                <a:tab pos="993775" algn="l"/>
                <a:tab pos="1374775" algn="l"/>
              </a:tabLst>
            </a:pPr>
            <a:endParaRPr lang="de-DE" sz="1600" b="0" dirty="0"/>
          </a:p>
        </p:txBody>
      </p:sp>
      <p:pic>
        <p:nvPicPr>
          <p:cNvPr id="411655" name="Picture 3" descr="b1_nachbar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9138"/>
            <a:ext cx="3032125" cy="458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656681497"/>
              </p:ext>
            </p:extLst>
          </p:nvPr>
        </p:nvGraphicFramePr>
        <p:xfrm>
          <a:off x="2843213" y="198913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03357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1981200"/>
            <a:ext cx="9144000" cy="4572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en-US" altLang="de-DE">
              <a:solidFill>
                <a:schemeClr val="hlink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20713"/>
            <a:ext cx="9144000" cy="1066800"/>
          </a:xfrm>
        </p:spPr>
        <p:txBody>
          <a:bodyPr/>
          <a:lstStyle/>
          <a:p>
            <a:r>
              <a:rPr lang="de-DE" altLang="de-DE" dirty="0" err="1" smtClean="0"/>
              <a:t>You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Know</a:t>
            </a:r>
            <a:r>
              <a:rPr lang="de-DE" altLang="de-DE" dirty="0" smtClean="0"/>
              <a:t> Austria Like This …</a:t>
            </a:r>
          </a:p>
        </p:txBody>
      </p:sp>
      <p:pic>
        <p:nvPicPr>
          <p:cNvPr id="53252" name="Picture 4" descr="Be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133600"/>
            <a:ext cx="2543175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neujahrskonz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636838"/>
            <a:ext cx="2987675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 descr="schifahr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565400"/>
            <a:ext cx="3313113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7" descr="Sachertor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9144000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2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15326" y="836712"/>
            <a:ext cx="9144000" cy="1066800"/>
          </a:xfrm>
        </p:spPr>
        <p:txBody>
          <a:bodyPr/>
          <a:lstStyle/>
          <a:p>
            <a:pPr eaLnBrk="1" hangingPunct="1"/>
            <a:r>
              <a:rPr lang="en-US" sz="3200" dirty="0"/>
              <a:t>You Are Investing in an Industrial Country</a:t>
            </a:r>
            <a:endParaRPr lang="de-DE" sz="3200" dirty="0" smtClean="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276600" y="6553200"/>
            <a:ext cx="4086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5709" rIns="91418" bIns="45709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200" dirty="0"/>
              <a:t>Quelle: OECD, </a:t>
            </a:r>
            <a:r>
              <a:rPr lang="de-DE" sz="1200" dirty="0" err="1"/>
              <a:t>Eurostat</a:t>
            </a:r>
            <a:r>
              <a:rPr lang="de-DE" sz="1200" dirty="0"/>
              <a:t> </a:t>
            </a:r>
            <a:r>
              <a:rPr lang="de-DE" sz="1200" dirty="0" smtClean="0"/>
              <a:t> 2014</a:t>
            </a:r>
            <a:endParaRPr lang="de-DE" sz="1200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843213" y="2060847"/>
            <a:ext cx="5833244" cy="46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17421" tIns="228600" rIns="190500" bIns="0"/>
          <a:lstStyle/>
          <a:p>
            <a:pPr marL="228600" indent="-228600" defTabSz="711200" eaLnBrk="1" hangingPunct="1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tabLst>
                <a:tab pos="225425" algn="l"/>
                <a:tab pos="612775" algn="l"/>
                <a:tab pos="993775" algn="l"/>
                <a:tab pos="1374775" algn="l"/>
              </a:tabLst>
            </a:pPr>
            <a:endParaRPr lang="de-DE" b="1" dirty="0"/>
          </a:p>
        </p:txBody>
      </p:sp>
      <p:graphicFrame>
        <p:nvGraphicFramePr>
          <p:cNvPr id="5" name="Diagrammplatzhalter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888348598"/>
              </p:ext>
            </p:extLst>
          </p:nvPr>
        </p:nvGraphicFramePr>
        <p:xfrm>
          <a:off x="3182640" y="2462213"/>
          <a:ext cx="5765599" cy="3940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8036" y="6553200"/>
            <a:ext cx="305380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5709" rIns="91418" bIns="45709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200" dirty="0"/>
              <a:t>Quelle: </a:t>
            </a:r>
            <a:r>
              <a:rPr lang="de-DE" sz="1200" dirty="0" smtClean="0"/>
              <a:t>Statistik Austria </a:t>
            </a:r>
            <a:endParaRPr lang="de-DE" sz="1200" dirty="0"/>
          </a:p>
        </p:txBody>
      </p:sp>
      <p:graphicFrame>
        <p:nvGraphicFramePr>
          <p:cNvPr id="2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761289"/>
              </p:ext>
            </p:extLst>
          </p:nvPr>
        </p:nvGraphicFramePr>
        <p:xfrm>
          <a:off x="-1004778" y="2564904"/>
          <a:ext cx="4773736" cy="3255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107504" y="6021288"/>
            <a:ext cx="1965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/>
              <a:t>Elements </a:t>
            </a:r>
            <a:r>
              <a:rPr lang="de-AT" sz="1400" dirty="0" err="1" smtClean="0"/>
              <a:t>of</a:t>
            </a:r>
            <a:r>
              <a:rPr lang="de-AT" sz="1400" dirty="0" smtClean="0"/>
              <a:t> GDP in %</a:t>
            </a:r>
            <a:endParaRPr lang="de-AT" sz="1400" dirty="0"/>
          </a:p>
        </p:txBody>
      </p:sp>
      <p:sp>
        <p:nvSpPr>
          <p:cNvPr id="3" name="Rechteck 2"/>
          <p:cNvSpPr/>
          <p:nvPr/>
        </p:nvSpPr>
        <p:spPr>
          <a:xfrm>
            <a:off x="3276599" y="2060847"/>
            <a:ext cx="5399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Production sectors as percentage of GDP, </a:t>
            </a:r>
            <a:r>
              <a:rPr lang="en-US" dirty="0" smtClean="0"/>
              <a:t>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194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3200" dirty="0" smtClean="0"/>
              <a:t>19% „New“ </a:t>
            </a:r>
            <a:r>
              <a:rPr lang="de-DE" altLang="de-DE" sz="3200" dirty="0" err="1" smtClean="0"/>
              <a:t>Austrians</a:t>
            </a:r>
            <a:endParaRPr lang="de-DE" altLang="de-DE" sz="3200" dirty="0" smtClean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987675" y="6583363"/>
            <a:ext cx="48974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5334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334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334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334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334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 dirty="0"/>
              <a:t>Source: </a:t>
            </a:r>
            <a:r>
              <a:rPr lang="de-DE" altLang="de-DE" sz="1200" dirty="0" err="1"/>
              <a:t>Statistics</a:t>
            </a:r>
            <a:r>
              <a:rPr lang="de-DE" altLang="de-DE" sz="1200" dirty="0"/>
              <a:t> Austria </a:t>
            </a:r>
            <a:r>
              <a:rPr lang="de-DE" altLang="de-DE" sz="1200" dirty="0" smtClean="0"/>
              <a:t>2013</a:t>
            </a:r>
            <a:endParaRPr lang="de-DE" altLang="de-DE" sz="1200" dirty="0"/>
          </a:p>
        </p:txBody>
      </p:sp>
      <p:pic>
        <p:nvPicPr>
          <p:cNvPr id="11269" name="Picture 5" descr="umwelt_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30210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8351838" y="2205038"/>
            <a:ext cx="7921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 b="1" dirty="0" smtClean="0"/>
              <a:t>226,882</a:t>
            </a:r>
            <a:endParaRPr lang="de-DE" altLang="de-DE" sz="1200" b="1" dirty="0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8172450" y="2565400"/>
            <a:ext cx="792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 b="1" dirty="0" smtClean="0"/>
              <a:t>208,947</a:t>
            </a:r>
            <a:endParaRPr lang="de-DE" altLang="de-DE" sz="1200" b="1" dirty="0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7812088" y="2924175"/>
            <a:ext cx="7921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 b="1" dirty="0" smtClean="0"/>
              <a:t>185,592</a:t>
            </a:r>
            <a:endParaRPr lang="de-DE" altLang="de-DE" sz="1200" b="1" dirty="0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6732588" y="3284538"/>
            <a:ext cx="7921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 b="1" dirty="0" smtClean="0"/>
              <a:t>132,661</a:t>
            </a:r>
            <a:endParaRPr lang="de-DE" altLang="de-DE" sz="1200" b="1" dirty="0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5651500" y="3644900"/>
            <a:ext cx="792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 b="1" dirty="0" smtClean="0"/>
              <a:t>74,639</a:t>
            </a:r>
            <a:endParaRPr lang="de-DE" altLang="de-DE" sz="1200" b="1" dirty="0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5580063" y="4005263"/>
            <a:ext cx="7921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 b="1" dirty="0" smtClean="0"/>
              <a:t>69,859</a:t>
            </a:r>
            <a:endParaRPr lang="de-DE" altLang="de-DE" sz="1200" b="1" dirty="0"/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5435600" y="4365625"/>
            <a:ext cx="792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 b="1" dirty="0" smtClean="0"/>
              <a:t>63,197</a:t>
            </a:r>
            <a:endParaRPr lang="de-DE" altLang="de-DE" sz="1200" b="1" dirty="0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5219700" y="4724400"/>
            <a:ext cx="792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 b="1" dirty="0" smtClean="0"/>
              <a:t>45,589</a:t>
            </a:r>
            <a:endParaRPr lang="de-DE" altLang="de-DE" sz="1200" b="1" dirty="0"/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5076825" y="5013325"/>
            <a:ext cx="792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 b="1" dirty="0" smtClean="0"/>
              <a:t>44,209</a:t>
            </a:r>
            <a:endParaRPr lang="de-DE" altLang="de-DE" sz="1200" b="1" dirty="0"/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4787900" y="5805488"/>
            <a:ext cx="7921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 b="1" dirty="0" smtClean="0"/>
              <a:t>28,510</a:t>
            </a:r>
            <a:endParaRPr lang="de-DE" altLang="de-DE" sz="1200" b="1" dirty="0"/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4787900" y="6092825"/>
            <a:ext cx="792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 b="1" dirty="0" smtClean="0"/>
              <a:t>27,916</a:t>
            </a:r>
            <a:endParaRPr lang="de-DE" altLang="de-DE" sz="1200" b="1" dirty="0"/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4787900" y="5445125"/>
            <a:ext cx="792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 b="1" dirty="0" smtClean="0"/>
              <a:t>30,017</a:t>
            </a:r>
            <a:endParaRPr lang="de-DE" altLang="de-DE" sz="1200" b="1" dirty="0"/>
          </a:p>
        </p:txBody>
      </p:sp>
      <p:graphicFrame>
        <p:nvGraphicFramePr>
          <p:cNvPr id="3" name="Objek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48996628"/>
              </p:ext>
            </p:extLst>
          </p:nvPr>
        </p:nvGraphicFramePr>
        <p:xfrm>
          <a:off x="3266083" y="2097088"/>
          <a:ext cx="5338168" cy="435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7" name="Diagramm" r:id="rId5" imgW="6105545" imgH="4771980" progId="MSGraph.Chart.8">
                  <p:embed followColorScheme="full"/>
                </p:oleObj>
              </mc:Choice>
              <mc:Fallback>
                <p:oleObj name="Diagramm" r:id="rId5" imgW="6105545" imgH="4771980" progId="MSGraph.Chart.8">
                  <p:embed followColorScheme="full"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6083" y="2097088"/>
                        <a:ext cx="5338168" cy="435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175919" y="2196304"/>
            <a:ext cx="25193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 b="1" dirty="0" err="1">
                <a:solidFill>
                  <a:schemeClr val="bg1"/>
                </a:solidFill>
              </a:rPr>
              <a:t>Foreign</a:t>
            </a:r>
            <a:r>
              <a:rPr lang="de-DE" altLang="de-DE" sz="1200" b="1" dirty="0">
                <a:solidFill>
                  <a:schemeClr val="bg1"/>
                </a:solidFill>
              </a:rPr>
              <a:t> </a:t>
            </a:r>
            <a:r>
              <a:rPr lang="de-DE" altLang="de-DE" sz="1200" b="1" dirty="0" err="1">
                <a:solidFill>
                  <a:schemeClr val="bg1"/>
                </a:solidFill>
              </a:rPr>
              <a:t>citizens</a:t>
            </a:r>
            <a:r>
              <a:rPr lang="de-DE" altLang="de-DE" sz="1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876257" y="2197893"/>
            <a:ext cx="18716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 b="1" dirty="0" err="1">
                <a:solidFill>
                  <a:schemeClr val="bg1"/>
                </a:solidFill>
                <a:latin typeface="Arial Narrow" pitchFamily="34" charset="0"/>
              </a:rPr>
              <a:t>Already</a:t>
            </a:r>
            <a:r>
              <a:rPr lang="de-DE" altLang="de-DE" sz="12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de-DE" altLang="de-DE" sz="1200" b="1" dirty="0" err="1">
                <a:solidFill>
                  <a:schemeClr val="bg1"/>
                </a:solidFill>
                <a:latin typeface="Arial Narrow" pitchFamily="34" charset="0"/>
              </a:rPr>
              <a:t>naturalized</a:t>
            </a:r>
            <a:endParaRPr lang="de-DE" altLang="de-DE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ba_bild_text3_bildgr">
  <a:themeElements>
    <a:clrScheme name="">
      <a:dk1>
        <a:srgbClr val="21282E"/>
      </a:dk1>
      <a:lt1>
        <a:srgbClr val="FFFFFF"/>
      </a:lt1>
      <a:dk2>
        <a:srgbClr val="21282E"/>
      </a:dk2>
      <a:lt2>
        <a:srgbClr val="4D626E"/>
      </a:lt2>
      <a:accent1>
        <a:srgbClr val="4D626E"/>
      </a:accent1>
      <a:accent2>
        <a:srgbClr val="21282E"/>
      </a:accent2>
      <a:accent3>
        <a:srgbClr val="FFFFFF"/>
      </a:accent3>
      <a:accent4>
        <a:srgbClr val="1B2126"/>
      </a:accent4>
      <a:accent5>
        <a:srgbClr val="B2B7BA"/>
      </a:accent5>
      <a:accent6>
        <a:srgbClr val="1D2329"/>
      </a:accent6>
      <a:hlink>
        <a:srgbClr val="C9D5E1"/>
      </a:hlink>
      <a:folHlink>
        <a:srgbClr val="D54A4D"/>
      </a:folHlink>
    </a:clrScheme>
    <a:fontScheme name="aba_bild_text3_bildg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ba_bild_text3_bildg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a_bild_text3_bildg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a_bild_text3_bildg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a_bild_text3_bildg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a_bild_text3_bildg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a_bild_text3_bildg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a_bild_text3_bildg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a_bild_text3_bildg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a_bild_text3_bildg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a_bild_text3_bildg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a_bild_text3_bildg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a_bild_text3_bildg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02B1DB56DE677478A4D071C5666EF93" ma:contentTypeVersion="9" ma:contentTypeDescription="Ein neues Dokument erstellen." ma:contentTypeScope="" ma:versionID="ada851157c7bed15bf996768f732d188">
  <xsd:schema xmlns:xsd="http://www.w3.org/2001/XMLSchema" xmlns:p="http://schemas.microsoft.com/office/2006/metadata/properties" xmlns:ns2="747cd37b-2a86-438a-b5b3-38841ff8b5d1" xmlns:ns3="http://schemas.microsoft.com/sharepoint/v3/fields" targetNamespace="http://schemas.microsoft.com/office/2006/metadata/properties" ma:root="true" ma:fieldsID="fa79e76371ef3b77526643f6c1648eb5" ns2:_="" ns3:_="">
    <xsd:import namespace="747cd37b-2a86-438a-b5b3-38841ff8b5d1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Beschlagwortung" minOccurs="0"/>
                <xsd:element ref="ns3:_DCDateCreated" minOccurs="0"/>
                <xsd:element ref="ns3:_DCDateModified" minOccurs="0"/>
                <xsd:element ref="ns3:_Revision" minOccurs="0"/>
                <xsd:element ref="ns2:Dateiname" minOccurs="0"/>
                <xsd:element ref="ns2:Verzeichnis" minOccurs="0"/>
                <xsd:element ref="ns2:EditFlag_PK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747cd37b-2a86-438a-b5b3-38841ff8b5d1" elementFormDefault="qualified">
    <xsd:import namespace="http://schemas.microsoft.com/office/2006/documentManagement/types"/>
    <xsd:element name="Kategorie" ma:index="2" ma:displayName="Kategorie" ma:default="- nicht kategorisiert -" ma:format="Dropdown" ma:internalName="Kategorie">
      <xsd:simpleType>
        <xsd:restriction base="dms:Choice">
          <xsd:enumeration value="- nicht kategorisiert -"/>
          <xsd:enumeration value="ABA"/>
          <xsd:enumeration value="Abfallwirtschaft Recycling"/>
          <xsd:enumeration value="Abgaben Gebühren"/>
          <xsd:enumeration value="Abschreibungen"/>
          <xsd:enumeration value="Arbeitskosten"/>
          <xsd:enumeration value="Arbeitsmarkt"/>
          <xsd:enumeration value="Arbeitsrecht"/>
          <xsd:enumeration value="Arbeitszeit"/>
          <xsd:enumeration value="Aufenthalt Visa"/>
          <xsd:enumeration value="Außenhandel"/>
          <xsd:enumeration value="Automotive"/>
          <xsd:enumeration value="Banken Kapitalmarkt"/>
          <xsd:enumeration value="Bevölkerung"/>
          <xsd:enumeration value="Bildung"/>
          <xsd:enumeration value="Branchen"/>
          <xsd:enumeration value="Bundesländer"/>
          <xsd:enumeration value="Chemikalien"/>
          <xsd:enumeration value="Cluster"/>
          <xsd:enumeration value="Datenschutz"/>
          <xsd:enumeration value="E-Government"/>
          <xsd:enumeration value="Energie"/>
          <xsd:enumeration value="F&amp;E"/>
          <xsd:enumeration value="Förderungen"/>
          <xsd:enumeration value="Gehälter Löhne"/>
          <xsd:enumeration value="Gesellschaftsformen"/>
          <xsd:enumeration value="Gesetze Verordnungen"/>
          <xsd:enumeration value="Gesundheit Wellness"/>
          <xsd:enumeration value="Gewerbe"/>
          <xsd:enumeration value="Handel"/>
          <xsd:enumeration value="Handelsvertreter"/>
          <xsd:enumeration value="Immobilien Business Parks"/>
          <xsd:enumeration value="Infrastruktur"/>
          <xsd:enumeration value="IKT"/>
          <xsd:enumeration value="Investitionen"/>
          <xsd:enumeration value="Kollektivverträge"/>
          <xsd:enumeration value="Kontakte"/>
          <xsd:enumeration value="Ländervergleiche"/>
          <xsd:enumeration value="Life Sciences"/>
          <xsd:enumeration value="Logistik"/>
          <xsd:enumeration value="Lohnnebenkosten"/>
          <xsd:enumeration value="Mechatronik"/>
          <xsd:enumeration value="Osteuropa"/>
          <xsd:enumeration value="Personaldienstleister"/>
          <xsd:enumeration value="Preise"/>
          <xsd:enumeration value="Rankings"/>
          <xsd:enumeration value="Reisebüro"/>
          <xsd:enumeration value="Relocation"/>
          <xsd:enumeration value="Services Offices"/>
          <xsd:enumeration value="Standort Österreich"/>
          <xsd:enumeration value="Steuern"/>
          <xsd:enumeration value="Telekom"/>
          <xsd:enumeration value="Tourismus"/>
          <xsd:enumeration value="Umwelttechnik"/>
          <xsd:enumeration value="Unternehmen"/>
          <xsd:enumeration value="Unternehmensgründung"/>
          <xsd:enumeration value="Verkehr"/>
          <xsd:enumeration value="Wien"/>
          <xsd:enumeration value="Zoll"/>
        </xsd:restriction>
      </xsd:simpleType>
    </xsd:element>
    <xsd:element name="Beschlagwortung" ma:index="3" nillable="true" ma:displayName="Keyword" ma:description="Beschlagwortung" ma:internalName="Beschlagwortung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BA-Präsentationen"/>
                        <xsd:enumeration value="ABA-Presseaussendung"/>
                        <xsd:enumeration value="ABA-Fotos"/>
                        <xsd:enumeration value="ABA-Broschüren"/>
                        <xsd:enumeration value="ABA-Logo"/>
                        <xsd:enumeration value="Abfallwirtschaft"/>
                        <xsd:enumeration value="Abschreibungen"/>
                        <xsd:enumeration value="Apotheken"/>
                        <xsd:enumeration value="Arbeitskosten Arbeitskräfte"/>
                        <xsd:enumeration value="Arbeitsmarkt"/>
                        <xsd:enumeration value="Arbeitsrecht"/>
                        <xsd:enumeration value="Arbeitszeit"/>
                        <xsd:enumeration value="Arnzeimittel und Gifte AP0907"/>
                        <xsd:enumeration value="Aufenthalt Visa"/>
                        <xsd:enumeration value="Austrian Business Law"/>
                        <xsd:enumeration value="AWS"/>
                        <xsd:enumeration value="Banken"/>
                        <xsd:enumeration value="Bau"/>
                        <xsd:enumeration value="Bevölkerung"/>
                        <xsd:enumeration value="Bildung"/>
                        <xsd:enumeration value="Branchen"/>
                        <xsd:enumeration value="Büromarkt"/>
                        <xsd:enumeration value="Chemikalien"/>
                        <xsd:enumeration value="Cluster"/>
                        <xsd:enumeration value="Datenschutz"/>
                        <xsd:enumeration value="Deckblatt"/>
                        <xsd:enumeration value="Diverse Recherchen Teams"/>
                        <xsd:enumeration value="E-Government"/>
                        <xsd:enumeration value="Einkaufszentren"/>
                        <xsd:enumeration value="Energie und Umwelttechnik"/>
                        <xsd:enumeration value="F&amp;E"/>
                        <xsd:enumeration value="Firmenname"/>
                        <xsd:enumeration value="Förderungen"/>
                        <xsd:enumeration value="Gehälter"/>
                        <xsd:enumeration value="Gesellschaftsformen"/>
                        <xsd:enumeration value="Gewerbe Infos"/>
                        <xsd:enumeration value="Gruppenbesteuerung"/>
                        <xsd:enumeration value="Handelsvertreter"/>
                        <xsd:enumeration value="Housing"/>
                        <xsd:enumeration value="Immobilien Makler"/>
                        <xsd:enumeration value="Infrastruktur"/>
                        <xsd:enumeration value="Internationales Schachtelprivileg"/>
                        <xsd:enumeration value="IT Sektor"/>
                        <xsd:enumeration value="KFZ"/>
                        <xsd:enumeration value="Kollektivverträge"/>
                        <xsd:enumeration value="Kontoeröffnung Bank Austria BB 06-08"/>
                        <xsd:enumeration value="Kosmetika"/>
                        <xsd:enumeration value="Kosten"/>
                        <xsd:enumeration value="Lebensmittel FoodIndustry"/>
                        <xsd:enumeration value="Liegenschaftsrecht"/>
                        <xsd:enumeration value="Life Science"/>
                        <xsd:enumeration value="Lohnnebenkosten"/>
                        <xsd:enumeration value="Mechatronic"/>
                        <xsd:enumeration value="Medien"/>
                        <xsd:enumeration value="Milch"/>
                        <xsd:enumeration value="Personaldienstleiter"/>
                        <xsd:enumeration value="PKW Vorsteuerliste"/>
                        <xsd:enumeration value="Proposals HN ab 2006, meist in ENGLISCH"/>
                        <xsd:enumeration value="Rankings"/>
                        <xsd:enumeration value="Recycling"/>
                        <xsd:enumeration value="Reisebüro"/>
                        <xsd:enumeration value="Software"/>
                        <xsd:enumeration value="Standort Österreich"/>
                        <xsd:enumeration value="Tankstellen Biodiesel"/>
                        <xsd:enumeration value="Telekom"/>
                        <xsd:enumeration value="Textilhandel"/>
                        <xsd:enumeration value="Tourismus Hotel"/>
                        <xsd:enumeration value="Verkehr"/>
                        <xsd:enumeration value="Vorteile einer Investition in Österreich"/>
                        <xsd:enumeration value="Walter Business Park BB 09-06"/>
                        <xsd:enumeration value="Wasser Müllabfuhr Gebühren"/>
                        <xsd:enumeration value="Wertpapiere"/>
                        <xsd:enumeration value="Wien"/>
                        <xsd:enumeration value="WKO Kurierdienst"/>
                        <xsd:enumeration value="Zoll Einfuhr"/>
                        <xsd:enumeration value="ÖHT Richtlinien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Dateiname" ma:index="13" nillable="true" ma:displayName="Dateiname" ma:internalName="Dateiname">
      <xsd:simpleType>
        <xsd:restriction base="dms:Text">
          <xsd:maxLength value="255"/>
        </xsd:restriction>
      </xsd:simpleType>
    </xsd:element>
    <xsd:element name="Verzeichnis" ma:index="14" nillable="true" ma:displayName="Verzeichnis" ma:internalName="Verzeichnis">
      <xsd:simpleType>
        <xsd:restriction base="dms:Text">
          <xsd:maxLength value="255"/>
        </xsd:restriction>
      </xsd:simpleType>
    </xsd:element>
    <xsd:element name="EditFlag_PK" ma:index="16" nillable="true" ma:displayName="EditFlag_PK" ma:decimals="0" ma:internalName="EditFlag_PK">
      <xsd:simpleType>
        <xsd:restriction base="dms:Number"/>
      </xsd:simple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_DCDateCreated" ma:index="4" nillable="true" ma:displayName="Erstellt am" ma:description="Das Datum, an dem diese Ressource erstellt wurde" ma:format="DateTime" ma:internalName="_DCDateCreated">
      <xsd:simpleType>
        <xsd:restriction base="dms:DateTime"/>
      </xsd:simpleType>
    </xsd:element>
    <xsd:element name="_DCDateModified" ma:index="5" nillable="true" ma:displayName="Geändert am" ma:description="Das Datum, an dem diese Ressource zuletzt geändert wurde" ma:format="DateTime" ma:internalName="_DCDateModified">
      <xsd:simpleType>
        <xsd:restriction base="dms:DateTime"/>
      </xsd:simpleType>
    </xsd:element>
    <xsd:element name="_Revision" ma:index="6" nillable="true" ma:displayName="Überarbeitung" ma:internalName="_Revi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Inhaltstyp" ma:readOnly="tru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CDateModified xmlns="http://schemas.microsoft.com/sharepoint/v3/fields" xsi:nil="true"/>
    <Dateiname xmlns="747cd37b-2a86-438a-b5b3-38841ff8b5d1">pl 0315_Moscow_24_3_long_StockX</Dateiname>
    <_Revision xmlns="http://schemas.microsoft.com/sharepoint/v3/fields" xsi:nil="true"/>
    <Beschlagwortung xmlns="747cd37b-2a86-438a-b5b3-38841ff8b5d1">
      <Value>ABA-Präsentationen</Value>
      <Value>drehscheibe; f&amp;e; cee; hub; r&amp;d</Value>
    </Beschlagwortung>
    <Verzeichnis xmlns="747cd37b-2a86-438a-b5b3-38841ff8b5d1">Freigegebene Dokumente/Präsentationen/Präsentationen 2015</Verzeichnis>
    <EditFlag_PK xmlns="747cd37b-2a86-438a-b5b3-38841ff8b5d1" xsi:nil="true"/>
    <Kategorie xmlns="747cd37b-2a86-438a-b5b3-38841ff8b5d1">ABA</Kategorie>
    <_DCDateCreated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D8E24406-E350-4A0F-A90B-D9433F5633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7cd37b-2a86-438a-b5b3-38841ff8b5d1"/>
    <ds:schemaRef ds:uri="http://schemas.microsoft.com/sharepoint/v3/field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FD718388-36F3-4C05-A0CF-9C7B1EF9F4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FBF3CB-6EE2-42C0-A8D4-D41B54111760}">
  <ds:schemaRefs>
    <ds:schemaRef ds:uri="http://www.w3.org/XML/1998/namespace"/>
    <ds:schemaRef ds:uri="http://schemas.microsoft.com/office/2006/documentManagement/types"/>
    <ds:schemaRef ds:uri="http://schemas.microsoft.com/sharepoint/v3/fields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747cd37b-2a86-438a-b5b3-38841ff8b5d1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Green:Applications (Mac OS 9):Microsoft Office 2001:Vorlagen:Eigene Vorlagen:aba_bild_text3_bildgr</Template>
  <TotalTime>0</TotalTime>
  <Words>1150</Words>
  <Application>Microsoft Office PowerPoint</Application>
  <PresentationFormat>Bildschirmpräsentation (4:3)</PresentationFormat>
  <Paragraphs>316</Paragraphs>
  <Slides>29</Slides>
  <Notes>23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1" baseType="lpstr">
      <vt:lpstr>aba_bild_text3_bildgr</vt:lpstr>
      <vt:lpstr>Diagramm</vt:lpstr>
      <vt:lpstr>PowerPoint-Präsentation</vt:lpstr>
      <vt:lpstr>PowerPoint-Präsentation</vt:lpstr>
      <vt:lpstr>PowerPoint-Präsentation</vt:lpstr>
      <vt:lpstr>Ideal Location in the Heart of Europe</vt:lpstr>
      <vt:lpstr>Top Investor: Austrian FDI in CEE and SEE</vt:lpstr>
      <vt:lpstr>Top Investor: Russian FDI in Austria</vt:lpstr>
      <vt:lpstr>You Know Austria Like This …</vt:lpstr>
      <vt:lpstr>You Are Investing in an Industrial Country</vt:lpstr>
      <vt:lpstr>19% „New“ Austrians</vt:lpstr>
      <vt:lpstr>Motivated Workforce</vt:lpstr>
      <vt:lpstr>Highly Productive Employees</vt:lpstr>
      <vt:lpstr>Expert Staff for Sustainable Corporate  Success in R&amp;D</vt:lpstr>
      <vt:lpstr>No Strikes</vt:lpstr>
      <vt:lpstr>Moderate Taxation on Corporate Profits</vt:lpstr>
      <vt:lpstr>Austria‘s R&amp;D Expenditures Grow  above Average</vt:lpstr>
      <vt:lpstr>COMET – all Centres        Industrial Clusters                   in Austria </vt:lpstr>
      <vt:lpstr>Subsidies for R&amp;D projects are available via two main programm lines</vt:lpstr>
      <vt:lpstr>Austrian Expenditures in R &amp; D</vt:lpstr>
      <vt:lpstr>Unmatched Quality of Life</vt:lpstr>
      <vt:lpstr>Economic and Social Stability</vt:lpstr>
      <vt:lpstr>Competitive Office Rents Reduce  Your Operating Costs</vt:lpstr>
      <vt:lpstr>Attractive for More than  300 Regional Headquarters</vt:lpstr>
      <vt:lpstr> Vienna: HQ-Location for International Organizations &amp; Top Conference City </vt:lpstr>
      <vt:lpstr>HQ Locations in Comparison</vt:lpstr>
      <vt:lpstr>CEE Stock Exchange Group –  New Holding Structure</vt:lpstr>
      <vt:lpstr>Global Financial Centres Index illustrates attractiveness of the Austrian capital market</vt:lpstr>
      <vt:lpstr>Corporate Bonds –  Boom at the Vienna Stock Exchange</vt:lpstr>
      <vt:lpstr>ABA-Invest in Austria</vt:lpstr>
      <vt:lpstr>ABA-Invest in Austria</vt:lpstr>
    </vt:vector>
  </TitlesOfParts>
  <Company>november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Grafik</dc:creator>
  <cp:lastModifiedBy>Peter Loeschl</cp:lastModifiedBy>
  <cp:revision>673</cp:revision>
  <cp:lastPrinted>2014-02-10T15:06:41Z</cp:lastPrinted>
  <dcterms:created xsi:type="dcterms:W3CDTF">2003-01-29T13:37:18Z</dcterms:created>
  <dcterms:modified xsi:type="dcterms:W3CDTF">2015-04-07T08:33:13Z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orkflowCreationPath">
    <vt:lpwstr>1df72910-661f-4c88-a873-26f87e4b7aaa,3;1df72910-661f-4c88-a873-26f87e4b7aaa,3;1df72910-661f-4c88-a873-26f87e4b7aaa,7;1df72910-661f-4c88-a873-26f87e4b7aaa,7;1df72910-661f-4c88-a873-26f87e4b7aaa,5;1df72910-661f-4c88-a873-26f87e4b7aaa,5;1df72910-661f-4c88-a8</vt:lpwstr>
  </property>
  <property fmtid="{D5CDD505-2E9C-101B-9397-08002B2CF9AE}" pid="3" name="WorkflowChangePath">
    <vt:lpwstr>1df72910-661f-4c88-a873-26f87e4b7aaa,14;1df72910-661f-4c88-a873-26f87e4b7aaa,14;</vt:lpwstr>
  </property>
</Properties>
</file>